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63" r:id="rId3"/>
    <p:sldId id="302" r:id="rId4"/>
    <p:sldId id="305" r:id="rId5"/>
    <p:sldId id="354" r:id="rId6"/>
    <p:sldId id="356" r:id="rId7"/>
    <p:sldId id="309" r:id="rId8"/>
    <p:sldId id="304" r:id="rId9"/>
    <p:sldId id="310" r:id="rId10"/>
    <p:sldId id="311" r:id="rId11"/>
    <p:sldId id="312" r:id="rId12"/>
    <p:sldId id="314" r:id="rId13"/>
    <p:sldId id="321" r:id="rId14"/>
    <p:sldId id="359" r:id="rId15"/>
    <p:sldId id="360" r:id="rId16"/>
    <p:sldId id="357" r:id="rId17"/>
    <p:sldId id="339" r:id="rId18"/>
    <p:sldId id="358" r:id="rId19"/>
    <p:sldId id="303" r:id="rId20"/>
    <p:sldId id="361" r:id="rId21"/>
  </p:sldIdLst>
  <p:sldSz cx="12192000" cy="6858000"/>
  <p:notesSz cx="7102475" cy="9388475"/>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1.jpg"/></Relationships>
</file>

<file path=ppt/diagrams/_rels/data2.xml.rels><?xml version="1.0" encoding="UTF-8" standalone="yes"?>
<Relationships xmlns="http://schemas.openxmlformats.org/package/2006/relationships"><Relationship Id="rId1" Type="http://schemas.openxmlformats.org/officeDocument/2006/relationships/image" Target="../media/image1.jpg"/></Relationships>
</file>

<file path=ppt/diagrams/_rels/drawing1.xml.rels><?xml version="1.0" encoding="UTF-8" standalone="yes"?>
<Relationships xmlns="http://schemas.openxmlformats.org/package/2006/relationships"><Relationship Id="rId1" Type="http://schemas.openxmlformats.org/officeDocument/2006/relationships/image" Target="../media/image1.jpg"/></Relationships>
</file>

<file path=ppt/diagrams/_rels/drawing2.xml.rels><?xml version="1.0" encoding="UTF-8" standalone="yes"?>
<Relationships xmlns="http://schemas.openxmlformats.org/package/2006/relationships"><Relationship Id="rId1" Type="http://schemas.openxmlformats.org/officeDocument/2006/relationships/image" Target="../media/image1.jp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CE7F49-D09A-4F89-8964-580E68A7C6E1}" type="doc">
      <dgm:prSet loTypeId="urn:microsoft.com/office/officeart/2008/layout/AscendingPictureAccentProcess" loCatId="process" qsTypeId="urn:microsoft.com/office/officeart/2005/8/quickstyle/simple1" qsCatId="simple" csTypeId="urn:microsoft.com/office/officeart/2005/8/colors/accent0_3" csCatId="mainScheme" phldr="1"/>
      <dgm:spPr/>
      <dgm:t>
        <a:bodyPr/>
        <a:lstStyle/>
        <a:p>
          <a:endParaRPr lang="fr-CA"/>
        </a:p>
      </dgm:t>
    </dgm:pt>
    <dgm:pt modelId="{E6905C95-E085-4341-9F7D-6B8033831BCF}">
      <dgm:prSet phldrT="[Texte]"/>
      <dgm:spPr/>
      <dgm:t>
        <a:bodyPr/>
        <a:lstStyle/>
        <a:p>
          <a:pPr marL="0" indent="0" algn="l"/>
          <a:r>
            <a:rPr lang="fr-CA" dirty="0"/>
            <a:t>Révision du plan et des règlements d’urbanisme</a:t>
          </a:r>
        </a:p>
      </dgm:t>
    </dgm:pt>
    <dgm:pt modelId="{3C14C788-7747-4E6B-A331-6FCA0F043DF0}" type="parTrans" cxnId="{88055F45-0D0B-4C87-B3C2-645F80D3337A}">
      <dgm:prSet/>
      <dgm:spPr/>
      <dgm:t>
        <a:bodyPr/>
        <a:lstStyle/>
        <a:p>
          <a:endParaRPr lang="fr-CA"/>
        </a:p>
      </dgm:t>
    </dgm:pt>
    <dgm:pt modelId="{54BA99DB-4B19-4630-A00E-FE87F4AB89E5}" type="sibTrans" cxnId="{88055F45-0D0B-4C87-B3C2-645F80D3337A}">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dgm:spPr>
      <dgm:t>
        <a:bodyPr/>
        <a:lstStyle/>
        <a:p>
          <a:endParaRPr lang="fr-CA"/>
        </a:p>
      </dgm:t>
    </dgm:pt>
    <dgm:pt modelId="{04A3F9FA-CFFA-4ECC-A134-7E1D55F7CDAF}" type="pres">
      <dgm:prSet presAssocID="{30CE7F49-D09A-4F89-8964-580E68A7C6E1}" presName="Name0" presStyleCnt="0">
        <dgm:presLayoutVars>
          <dgm:chMax val="7"/>
          <dgm:chPref val="7"/>
          <dgm:dir/>
        </dgm:presLayoutVars>
      </dgm:prSet>
      <dgm:spPr/>
    </dgm:pt>
    <dgm:pt modelId="{C00D2BF2-73AB-4152-8FD8-204482C28EF4}" type="pres">
      <dgm:prSet presAssocID="{E6905C95-E085-4341-9F7D-6B8033831BCF}" presName="parTx1" presStyleLbl="node1" presStyleIdx="0" presStyleCnt="1" custLinFactNeighborX="4453" custLinFactNeighborY="-73350"/>
      <dgm:spPr/>
    </dgm:pt>
    <dgm:pt modelId="{AE7ED4DF-6648-4019-AFC3-7916881696A2}" type="pres">
      <dgm:prSet presAssocID="{54BA99DB-4B19-4630-A00E-FE87F4AB89E5}" presName="picture1" presStyleCnt="0"/>
      <dgm:spPr/>
    </dgm:pt>
    <dgm:pt modelId="{A0D52C5C-6D9A-4992-8AD5-79580B0D9DC6}" type="pres">
      <dgm:prSet presAssocID="{54BA99DB-4B19-4630-A00E-FE87F4AB89E5}" presName="imageRepeatNode" presStyleLbl="fgImgPlace1" presStyleIdx="0" presStyleCnt="1" custLinFactNeighborX="-12514" custLinFactNeighborY="-6839"/>
      <dgm:spPr/>
    </dgm:pt>
  </dgm:ptLst>
  <dgm:cxnLst>
    <dgm:cxn modelId="{88055F45-0D0B-4C87-B3C2-645F80D3337A}" srcId="{30CE7F49-D09A-4F89-8964-580E68A7C6E1}" destId="{E6905C95-E085-4341-9F7D-6B8033831BCF}" srcOrd="0" destOrd="0" parTransId="{3C14C788-7747-4E6B-A331-6FCA0F043DF0}" sibTransId="{54BA99DB-4B19-4630-A00E-FE87F4AB89E5}"/>
    <dgm:cxn modelId="{3F11AC51-91B0-4B9C-BCD3-A46084908DC3}" type="presOf" srcId="{30CE7F49-D09A-4F89-8964-580E68A7C6E1}" destId="{04A3F9FA-CFFA-4ECC-A134-7E1D55F7CDAF}" srcOrd="0" destOrd="0" presId="urn:microsoft.com/office/officeart/2008/layout/AscendingPictureAccentProcess"/>
    <dgm:cxn modelId="{A2AF16E3-AAD4-4EEC-9E41-C94C7A0C317F}" type="presOf" srcId="{54BA99DB-4B19-4630-A00E-FE87F4AB89E5}" destId="{A0D52C5C-6D9A-4992-8AD5-79580B0D9DC6}" srcOrd="0" destOrd="0" presId="urn:microsoft.com/office/officeart/2008/layout/AscendingPictureAccentProcess"/>
    <dgm:cxn modelId="{5588CBF4-6D33-4850-B460-9DF25ED0A9AF}" type="presOf" srcId="{E6905C95-E085-4341-9F7D-6B8033831BCF}" destId="{C00D2BF2-73AB-4152-8FD8-204482C28EF4}" srcOrd="0" destOrd="0" presId="urn:microsoft.com/office/officeart/2008/layout/AscendingPictureAccentProcess"/>
    <dgm:cxn modelId="{8523029F-D78F-485D-880A-316AF0500254}" type="presParOf" srcId="{04A3F9FA-CFFA-4ECC-A134-7E1D55F7CDAF}" destId="{C00D2BF2-73AB-4152-8FD8-204482C28EF4}" srcOrd="0" destOrd="0" presId="urn:microsoft.com/office/officeart/2008/layout/AscendingPictureAccentProcess"/>
    <dgm:cxn modelId="{F45609D1-EB8A-4C49-ABC0-14DAC0525EC0}" type="presParOf" srcId="{04A3F9FA-CFFA-4ECC-A134-7E1D55F7CDAF}" destId="{AE7ED4DF-6648-4019-AFC3-7916881696A2}" srcOrd="1" destOrd="0" presId="urn:microsoft.com/office/officeart/2008/layout/AscendingPictureAccentProcess"/>
    <dgm:cxn modelId="{E83B88AA-BF74-44A7-BA26-5A2CA88F2C5E}" type="presParOf" srcId="{AE7ED4DF-6648-4019-AFC3-7916881696A2}" destId="{A0D52C5C-6D9A-4992-8AD5-79580B0D9DC6}" srcOrd="0" destOrd="0" presId="urn:microsoft.com/office/officeart/2008/layout/AscendingPictureAccen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CE7F49-D09A-4F89-8964-580E68A7C6E1}" type="doc">
      <dgm:prSet loTypeId="urn:microsoft.com/office/officeart/2008/layout/AscendingPictureAccentProcess" loCatId="process" qsTypeId="urn:microsoft.com/office/officeart/2005/8/quickstyle/simple1" qsCatId="simple" csTypeId="urn:microsoft.com/office/officeart/2005/8/colors/accent0_3" csCatId="mainScheme" phldr="1"/>
      <dgm:spPr/>
    </dgm:pt>
    <dgm:pt modelId="{E6905C95-E085-4341-9F7D-6B8033831BCF}">
      <dgm:prSet phldrT="[Texte]"/>
      <dgm:spPr/>
      <dgm:t>
        <a:bodyPr/>
        <a:lstStyle/>
        <a:p>
          <a:pPr marL="0" indent="0" algn="l"/>
          <a:r>
            <a:rPr lang="fr-CA" dirty="0"/>
            <a:t>Révision du plan et des règlements d’urbanisme</a:t>
          </a:r>
        </a:p>
      </dgm:t>
    </dgm:pt>
    <dgm:pt modelId="{3C14C788-7747-4E6B-A331-6FCA0F043DF0}" type="parTrans" cxnId="{88055F45-0D0B-4C87-B3C2-645F80D3337A}">
      <dgm:prSet/>
      <dgm:spPr/>
      <dgm:t>
        <a:bodyPr/>
        <a:lstStyle/>
        <a:p>
          <a:endParaRPr lang="fr-CA"/>
        </a:p>
      </dgm:t>
    </dgm:pt>
    <dgm:pt modelId="{54BA99DB-4B19-4630-A00E-FE87F4AB89E5}" type="sibTrans" cxnId="{88055F45-0D0B-4C87-B3C2-645F80D3337A}">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dgm:spPr>
      <dgm:t>
        <a:bodyPr/>
        <a:lstStyle/>
        <a:p>
          <a:endParaRPr lang="fr-CA"/>
        </a:p>
      </dgm:t>
    </dgm:pt>
    <dgm:pt modelId="{04A3F9FA-CFFA-4ECC-A134-7E1D55F7CDAF}" type="pres">
      <dgm:prSet presAssocID="{30CE7F49-D09A-4F89-8964-580E68A7C6E1}" presName="Name0" presStyleCnt="0">
        <dgm:presLayoutVars>
          <dgm:chMax val="7"/>
          <dgm:chPref val="7"/>
          <dgm:dir/>
        </dgm:presLayoutVars>
      </dgm:prSet>
      <dgm:spPr/>
    </dgm:pt>
    <dgm:pt modelId="{C00D2BF2-73AB-4152-8FD8-204482C28EF4}" type="pres">
      <dgm:prSet presAssocID="{E6905C95-E085-4341-9F7D-6B8033831BCF}" presName="parTx1" presStyleLbl="node1" presStyleIdx="0" presStyleCnt="1" custLinFactNeighborX="4917" custLinFactNeighborY="-39178"/>
      <dgm:spPr/>
    </dgm:pt>
    <dgm:pt modelId="{AE7ED4DF-6648-4019-AFC3-7916881696A2}" type="pres">
      <dgm:prSet presAssocID="{54BA99DB-4B19-4630-A00E-FE87F4AB89E5}" presName="picture1" presStyleCnt="0"/>
      <dgm:spPr/>
    </dgm:pt>
    <dgm:pt modelId="{A0D52C5C-6D9A-4992-8AD5-79580B0D9DC6}" type="pres">
      <dgm:prSet presAssocID="{54BA99DB-4B19-4630-A00E-FE87F4AB89E5}" presName="imageRepeatNode" presStyleLbl="fgImgPlace1" presStyleIdx="0" presStyleCnt="1" custLinFactNeighborX="-76200" custLinFactNeighborY="11428"/>
      <dgm:spPr/>
    </dgm:pt>
  </dgm:ptLst>
  <dgm:cxnLst>
    <dgm:cxn modelId="{88055F45-0D0B-4C87-B3C2-645F80D3337A}" srcId="{30CE7F49-D09A-4F89-8964-580E68A7C6E1}" destId="{E6905C95-E085-4341-9F7D-6B8033831BCF}" srcOrd="0" destOrd="0" parTransId="{3C14C788-7747-4E6B-A331-6FCA0F043DF0}" sibTransId="{54BA99DB-4B19-4630-A00E-FE87F4AB89E5}"/>
    <dgm:cxn modelId="{3F11AC51-91B0-4B9C-BCD3-A46084908DC3}" type="presOf" srcId="{30CE7F49-D09A-4F89-8964-580E68A7C6E1}" destId="{04A3F9FA-CFFA-4ECC-A134-7E1D55F7CDAF}" srcOrd="0" destOrd="0" presId="urn:microsoft.com/office/officeart/2008/layout/AscendingPictureAccentProcess"/>
    <dgm:cxn modelId="{A2AF16E3-AAD4-4EEC-9E41-C94C7A0C317F}" type="presOf" srcId="{54BA99DB-4B19-4630-A00E-FE87F4AB89E5}" destId="{A0D52C5C-6D9A-4992-8AD5-79580B0D9DC6}" srcOrd="0" destOrd="0" presId="urn:microsoft.com/office/officeart/2008/layout/AscendingPictureAccentProcess"/>
    <dgm:cxn modelId="{5588CBF4-6D33-4850-B460-9DF25ED0A9AF}" type="presOf" srcId="{E6905C95-E085-4341-9F7D-6B8033831BCF}" destId="{C00D2BF2-73AB-4152-8FD8-204482C28EF4}" srcOrd="0" destOrd="0" presId="urn:microsoft.com/office/officeart/2008/layout/AscendingPictureAccentProcess"/>
    <dgm:cxn modelId="{8523029F-D78F-485D-880A-316AF0500254}" type="presParOf" srcId="{04A3F9FA-CFFA-4ECC-A134-7E1D55F7CDAF}" destId="{C00D2BF2-73AB-4152-8FD8-204482C28EF4}" srcOrd="0" destOrd="0" presId="urn:microsoft.com/office/officeart/2008/layout/AscendingPictureAccentProcess"/>
    <dgm:cxn modelId="{F45609D1-EB8A-4C49-ABC0-14DAC0525EC0}" type="presParOf" srcId="{04A3F9FA-CFFA-4ECC-A134-7E1D55F7CDAF}" destId="{AE7ED4DF-6648-4019-AFC3-7916881696A2}" srcOrd="1" destOrd="0" presId="urn:microsoft.com/office/officeart/2008/layout/AscendingPictureAccentProcess"/>
    <dgm:cxn modelId="{E83B88AA-BF74-44A7-BA26-5A2CA88F2C5E}" type="presParOf" srcId="{AE7ED4DF-6648-4019-AFC3-7916881696A2}" destId="{A0D52C5C-6D9A-4992-8AD5-79580B0D9DC6}" srcOrd="0" destOrd="0" presId="urn:microsoft.com/office/officeart/2008/layout/AscendingPictureAccent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0D2BF2-73AB-4152-8FD8-204482C28EF4}">
      <dsp:nvSpPr>
        <dsp:cNvPr id="0" name=""/>
        <dsp:cNvSpPr/>
      </dsp:nvSpPr>
      <dsp:spPr>
        <a:xfrm>
          <a:off x="2738274" y="1910465"/>
          <a:ext cx="7230983" cy="1939259"/>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30558" tIns="160020" rIns="160020" bIns="160020" numCol="1" spcCol="1270" anchor="ctr" anchorCtr="0">
          <a:noAutofit/>
        </a:bodyPr>
        <a:lstStyle/>
        <a:p>
          <a:pPr marL="0" lvl="0" indent="0" algn="l" defTabSz="1866900">
            <a:lnSpc>
              <a:spcPct val="90000"/>
            </a:lnSpc>
            <a:spcBef>
              <a:spcPct val="0"/>
            </a:spcBef>
            <a:spcAft>
              <a:spcPct val="35000"/>
            </a:spcAft>
            <a:buNone/>
          </a:pPr>
          <a:r>
            <a:rPr lang="fr-CA" sz="4200" kern="1200" dirty="0"/>
            <a:t>Révision du plan et des règlements d’urbanisme</a:t>
          </a:r>
        </a:p>
      </dsp:txBody>
      <dsp:txXfrm>
        <a:off x="2832941" y="2005132"/>
        <a:ext cx="7041649" cy="1749925"/>
      </dsp:txXfrm>
    </dsp:sp>
    <dsp:sp modelId="{A0D52C5C-6D9A-4992-8AD5-79580B0D9DC6}">
      <dsp:nvSpPr>
        <dsp:cNvPr id="0" name=""/>
        <dsp:cNvSpPr/>
      </dsp:nvSpPr>
      <dsp:spPr>
        <a:xfrm>
          <a:off x="0" y="1202816"/>
          <a:ext cx="3352464" cy="3352967"/>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0D2BF2-73AB-4152-8FD8-204482C28EF4}">
      <dsp:nvSpPr>
        <dsp:cNvPr id="0" name=""/>
        <dsp:cNvSpPr/>
      </dsp:nvSpPr>
      <dsp:spPr>
        <a:xfrm>
          <a:off x="2771826" y="2573149"/>
          <a:ext cx="7230983" cy="1939259"/>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30558" tIns="160020" rIns="160020" bIns="160020" numCol="1" spcCol="1270" anchor="ctr" anchorCtr="0">
          <a:noAutofit/>
        </a:bodyPr>
        <a:lstStyle/>
        <a:p>
          <a:pPr marL="0" lvl="0" indent="0" algn="l" defTabSz="1866900">
            <a:lnSpc>
              <a:spcPct val="90000"/>
            </a:lnSpc>
            <a:spcBef>
              <a:spcPct val="0"/>
            </a:spcBef>
            <a:spcAft>
              <a:spcPct val="35000"/>
            </a:spcAft>
            <a:buNone/>
          </a:pPr>
          <a:r>
            <a:rPr lang="fr-CA" sz="4200" kern="1200" dirty="0"/>
            <a:t>Révision du plan et des règlements d’urbanisme</a:t>
          </a:r>
        </a:p>
      </dsp:txBody>
      <dsp:txXfrm>
        <a:off x="2866493" y="2667816"/>
        <a:ext cx="7041649" cy="1749925"/>
      </dsp:txXfrm>
    </dsp:sp>
    <dsp:sp modelId="{A0D52C5C-6D9A-4992-8AD5-79580B0D9DC6}">
      <dsp:nvSpPr>
        <dsp:cNvPr id="0" name=""/>
        <dsp:cNvSpPr/>
      </dsp:nvSpPr>
      <dsp:spPr>
        <a:xfrm>
          <a:off x="0" y="1815303"/>
          <a:ext cx="3352464" cy="3352967"/>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fr-CA"/>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CA"/>
          </a:p>
        </p:txBody>
      </p:sp>
      <p:sp>
        <p:nvSpPr>
          <p:cNvPr id="4" name="Espace réservé de la date 3"/>
          <p:cNvSpPr>
            <a:spLocks noGrp="1"/>
          </p:cNvSpPr>
          <p:nvPr>
            <p:ph type="dt" sz="half" idx="10"/>
          </p:nvPr>
        </p:nvSpPr>
        <p:spPr/>
        <p:txBody>
          <a:bodyPr/>
          <a:lstStyle/>
          <a:p>
            <a:fld id="{01FCD72A-6F09-45EE-877A-AC4973691409}" type="datetimeFigureOut">
              <a:rPr lang="fr-CA" smtClean="0"/>
              <a:t>2021-02-21</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7AE5109E-1E40-4BB1-BB79-DD2A1FE32F36}" type="slidenum">
              <a:rPr lang="fr-CA" smtClean="0"/>
              <a:t>‹N°›</a:t>
            </a:fld>
            <a:endParaRPr lang="fr-CA"/>
          </a:p>
        </p:txBody>
      </p:sp>
    </p:spTree>
    <p:extLst>
      <p:ext uri="{BB962C8B-B14F-4D97-AF65-F5344CB8AC3E}">
        <p14:creationId xmlns:p14="http://schemas.microsoft.com/office/powerpoint/2010/main" val="3780214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A"/>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p:cNvSpPr>
            <a:spLocks noGrp="1"/>
          </p:cNvSpPr>
          <p:nvPr>
            <p:ph type="dt" sz="half" idx="10"/>
          </p:nvPr>
        </p:nvSpPr>
        <p:spPr/>
        <p:txBody>
          <a:bodyPr/>
          <a:lstStyle/>
          <a:p>
            <a:fld id="{01FCD72A-6F09-45EE-877A-AC4973691409}" type="datetimeFigureOut">
              <a:rPr lang="fr-CA" smtClean="0"/>
              <a:t>2021-02-21</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7AE5109E-1E40-4BB1-BB79-DD2A1FE32F36}" type="slidenum">
              <a:rPr lang="fr-CA" smtClean="0"/>
              <a:t>‹N°›</a:t>
            </a:fld>
            <a:endParaRPr lang="fr-CA"/>
          </a:p>
        </p:txBody>
      </p:sp>
      <p:sp>
        <p:nvSpPr>
          <p:cNvPr id="7" name="Rectangle 6"/>
          <p:cNvSpPr/>
          <p:nvPr userDrawn="1"/>
        </p:nvSpPr>
        <p:spPr>
          <a:xfrm>
            <a:off x="0" y="0"/>
            <a:ext cx="12192000" cy="12192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421292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A"/>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01FCD72A-6F09-45EE-877A-AC4973691409}" type="datetimeFigureOut">
              <a:rPr lang="fr-CA" smtClean="0"/>
              <a:t>2021-02-21</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7AE5109E-1E40-4BB1-BB79-DD2A1FE32F36}" type="slidenum">
              <a:rPr lang="fr-CA" smtClean="0"/>
              <a:t>‹N°›</a:t>
            </a:fld>
            <a:endParaRPr lang="fr-CA"/>
          </a:p>
        </p:txBody>
      </p:sp>
    </p:spTree>
    <p:extLst>
      <p:ext uri="{BB962C8B-B14F-4D97-AF65-F5344CB8AC3E}">
        <p14:creationId xmlns:p14="http://schemas.microsoft.com/office/powerpoint/2010/main" val="991373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A"/>
          </a:p>
        </p:txBody>
      </p:sp>
      <p:sp>
        <p:nvSpPr>
          <p:cNvPr id="3" name="Espace réservé du contenu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e la date 4"/>
          <p:cNvSpPr>
            <a:spLocks noGrp="1"/>
          </p:cNvSpPr>
          <p:nvPr>
            <p:ph type="dt" sz="half" idx="10"/>
          </p:nvPr>
        </p:nvSpPr>
        <p:spPr/>
        <p:txBody>
          <a:bodyPr/>
          <a:lstStyle/>
          <a:p>
            <a:fld id="{01FCD72A-6F09-45EE-877A-AC4973691409}" type="datetimeFigureOut">
              <a:rPr lang="fr-CA" smtClean="0"/>
              <a:t>2021-02-21</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7AE5109E-1E40-4BB1-BB79-DD2A1FE32F36}" type="slidenum">
              <a:rPr lang="fr-CA" smtClean="0"/>
              <a:t>‹N°›</a:t>
            </a:fld>
            <a:endParaRPr lang="fr-CA"/>
          </a:p>
        </p:txBody>
      </p:sp>
    </p:spTree>
    <p:extLst>
      <p:ext uri="{BB962C8B-B14F-4D97-AF65-F5344CB8AC3E}">
        <p14:creationId xmlns:p14="http://schemas.microsoft.com/office/powerpoint/2010/main" val="10206535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endParaRPr lang="fr-CA"/>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7" name="Espace réservé de la date 6"/>
          <p:cNvSpPr>
            <a:spLocks noGrp="1"/>
          </p:cNvSpPr>
          <p:nvPr>
            <p:ph type="dt" sz="half" idx="10"/>
          </p:nvPr>
        </p:nvSpPr>
        <p:spPr/>
        <p:txBody>
          <a:bodyPr/>
          <a:lstStyle/>
          <a:p>
            <a:fld id="{01FCD72A-6F09-45EE-877A-AC4973691409}" type="datetimeFigureOut">
              <a:rPr lang="fr-CA" smtClean="0"/>
              <a:t>2021-02-21</a:t>
            </a:fld>
            <a:endParaRPr lang="fr-CA"/>
          </a:p>
        </p:txBody>
      </p:sp>
      <p:sp>
        <p:nvSpPr>
          <p:cNvPr id="8" name="Espace réservé du pied de page 7"/>
          <p:cNvSpPr>
            <a:spLocks noGrp="1"/>
          </p:cNvSpPr>
          <p:nvPr>
            <p:ph type="ftr" sz="quarter" idx="11"/>
          </p:nvPr>
        </p:nvSpPr>
        <p:spPr/>
        <p:txBody>
          <a:bodyPr/>
          <a:lstStyle/>
          <a:p>
            <a:endParaRPr lang="fr-CA"/>
          </a:p>
        </p:txBody>
      </p:sp>
      <p:sp>
        <p:nvSpPr>
          <p:cNvPr id="9" name="Espace réservé du numéro de diapositive 8"/>
          <p:cNvSpPr>
            <a:spLocks noGrp="1"/>
          </p:cNvSpPr>
          <p:nvPr>
            <p:ph type="sldNum" sz="quarter" idx="12"/>
          </p:nvPr>
        </p:nvSpPr>
        <p:spPr/>
        <p:txBody>
          <a:bodyPr/>
          <a:lstStyle/>
          <a:p>
            <a:fld id="{7AE5109E-1E40-4BB1-BB79-DD2A1FE32F36}" type="slidenum">
              <a:rPr lang="fr-CA" smtClean="0"/>
              <a:t>‹N°›</a:t>
            </a:fld>
            <a:endParaRPr lang="fr-CA"/>
          </a:p>
        </p:txBody>
      </p:sp>
    </p:spTree>
    <p:extLst>
      <p:ext uri="{BB962C8B-B14F-4D97-AF65-F5344CB8AC3E}">
        <p14:creationId xmlns:p14="http://schemas.microsoft.com/office/powerpoint/2010/main" val="23218282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A"/>
          </a:p>
        </p:txBody>
      </p:sp>
      <p:sp>
        <p:nvSpPr>
          <p:cNvPr id="3" name="Espace réservé de la date 2"/>
          <p:cNvSpPr>
            <a:spLocks noGrp="1"/>
          </p:cNvSpPr>
          <p:nvPr>
            <p:ph type="dt" sz="half" idx="10"/>
          </p:nvPr>
        </p:nvSpPr>
        <p:spPr/>
        <p:txBody>
          <a:bodyPr/>
          <a:lstStyle/>
          <a:p>
            <a:fld id="{01FCD72A-6F09-45EE-877A-AC4973691409}" type="datetimeFigureOut">
              <a:rPr lang="fr-CA" smtClean="0"/>
              <a:t>2021-02-21</a:t>
            </a:fld>
            <a:endParaRPr lang="fr-CA"/>
          </a:p>
        </p:txBody>
      </p:sp>
      <p:sp>
        <p:nvSpPr>
          <p:cNvPr id="4" name="Espace réservé du pied de page 3"/>
          <p:cNvSpPr>
            <a:spLocks noGrp="1"/>
          </p:cNvSpPr>
          <p:nvPr>
            <p:ph type="ftr" sz="quarter" idx="11"/>
          </p:nvPr>
        </p:nvSpPr>
        <p:spPr/>
        <p:txBody>
          <a:bodyPr/>
          <a:lstStyle/>
          <a:p>
            <a:endParaRPr lang="fr-CA"/>
          </a:p>
        </p:txBody>
      </p:sp>
      <p:sp>
        <p:nvSpPr>
          <p:cNvPr id="5" name="Espace réservé du numéro de diapositive 4"/>
          <p:cNvSpPr>
            <a:spLocks noGrp="1"/>
          </p:cNvSpPr>
          <p:nvPr>
            <p:ph type="sldNum" sz="quarter" idx="12"/>
          </p:nvPr>
        </p:nvSpPr>
        <p:spPr/>
        <p:txBody>
          <a:bodyPr/>
          <a:lstStyle/>
          <a:p>
            <a:fld id="{7AE5109E-1E40-4BB1-BB79-DD2A1FE32F36}" type="slidenum">
              <a:rPr lang="fr-CA" smtClean="0"/>
              <a:t>‹N°›</a:t>
            </a:fld>
            <a:endParaRPr lang="fr-CA"/>
          </a:p>
        </p:txBody>
      </p:sp>
    </p:spTree>
    <p:extLst>
      <p:ext uri="{BB962C8B-B14F-4D97-AF65-F5344CB8AC3E}">
        <p14:creationId xmlns:p14="http://schemas.microsoft.com/office/powerpoint/2010/main" val="4260535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1FCD72A-6F09-45EE-877A-AC4973691409}" type="datetimeFigureOut">
              <a:rPr lang="fr-CA" smtClean="0"/>
              <a:t>2021-02-21</a:t>
            </a:fld>
            <a:endParaRPr lang="fr-CA"/>
          </a:p>
        </p:txBody>
      </p:sp>
      <p:sp>
        <p:nvSpPr>
          <p:cNvPr id="3" name="Espace réservé du pied de page 2"/>
          <p:cNvSpPr>
            <a:spLocks noGrp="1"/>
          </p:cNvSpPr>
          <p:nvPr>
            <p:ph type="ftr" sz="quarter" idx="11"/>
          </p:nvPr>
        </p:nvSpPr>
        <p:spPr/>
        <p:txBody>
          <a:bodyPr/>
          <a:lstStyle/>
          <a:p>
            <a:endParaRPr lang="fr-CA"/>
          </a:p>
        </p:txBody>
      </p:sp>
      <p:sp>
        <p:nvSpPr>
          <p:cNvPr id="4" name="Espace réservé du numéro de diapositive 3"/>
          <p:cNvSpPr>
            <a:spLocks noGrp="1"/>
          </p:cNvSpPr>
          <p:nvPr>
            <p:ph type="sldNum" sz="quarter" idx="12"/>
          </p:nvPr>
        </p:nvSpPr>
        <p:spPr/>
        <p:txBody>
          <a:bodyPr/>
          <a:lstStyle/>
          <a:p>
            <a:fld id="{7AE5109E-1E40-4BB1-BB79-DD2A1FE32F36}" type="slidenum">
              <a:rPr lang="fr-CA" smtClean="0"/>
              <a:t>‹N°›</a:t>
            </a:fld>
            <a:endParaRPr lang="fr-CA"/>
          </a:p>
        </p:txBody>
      </p:sp>
    </p:spTree>
    <p:extLst>
      <p:ext uri="{BB962C8B-B14F-4D97-AF65-F5344CB8AC3E}">
        <p14:creationId xmlns:p14="http://schemas.microsoft.com/office/powerpoint/2010/main" val="2184015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01FCD72A-6F09-45EE-877A-AC4973691409}" type="datetimeFigureOut">
              <a:rPr lang="fr-CA" smtClean="0"/>
              <a:t>2021-02-21</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7AE5109E-1E40-4BB1-BB79-DD2A1FE32F36}" type="slidenum">
              <a:rPr lang="fr-CA" smtClean="0"/>
              <a:t>‹N°›</a:t>
            </a:fld>
            <a:endParaRPr lang="fr-CA"/>
          </a:p>
        </p:txBody>
      </p:sp>
    </p:spTree>
    <p:extLst>
      <p:ext uri="{BB962C8B-B14F-4D97-AF65-F5344CB8AC3E}">
        <p14:creationId xmlns:p14="http://schemas.microsoft.com/office/powerpoint/2010/main" val="2512912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01FCD72A-6F09-45EE-877A-AC4973691409}" type="datetimeFigureOut">
              <a:rPr lang="fr-CA" smtClean="0"/>
              <a:t>2021-02-21</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7AE5109E-1E40-4BB1-BB79-DD2A1FE32F36}" type="slidenum">
              <a:rPr lang="fr-CA" smtClean="0"/>
              <a:t>‹N°›</a:t>
            </a:fld>
            <a:endParaRPr lang="fr-CA"/>
          </a:p>
        </p:txBody>
      </p:sp>
    </p:spTree>
    <p:extLst>
      <p:ext uri="{BB962C8B-B14F-4D97-AF65-F5344CB8AC3E}">
        <p14:creationId xmlns:p14="http://schemas.microsoft.com/office/powerpoint/2010/main" val="4028512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p:cNvSpPr>
            <a:spLocks noGrp="1"/>
          </p:cNvSpPr>
          <p:nvPr>
            <p:ph type="dt" sz="half" idx="10"/>
          </p:nvPr>
        </p:nvSpPr>
        <p:spPr/>
        <p:txBody>
          <a:bodyPr/>
          <a:lstStyle/>
          <a:p>
            <a:fld id="{01FCD72A-6F09-45EE-877A-AC4973691409}" type="datetimeFigureOut">
              <a:rPr lang="fr-CA" smtClean="0"/>
              <a:t>2021-02-21</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7AE5109E-1E40-4BB1-BB79-DD2A1FE32F36}" type="slidenum">
              <a:rPr lang="fr-CA" smtClean="0"/>
              <a:t>‹N°›</a:t>
            </a:fld>
            <a:endParaRPr lang="fr-CA"/>
          </a:p>
        </p:txBody>
      </p:sp>
    </p:spTree>
    <p:extLst>
      <p:ext uri="{BB962C8B-B14F-4D97-AF65-F5344CB8AC3E}">
        <p14:creationId xmlns:p14="http://schemas.microsoft.com/office/powerpoint/2010/main" val="67727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endParaRPr lang="fr-CA"/>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p:cNvSpPr>
            <a:spLocks noGrp="1"/>
          </p:cNvSpPr>
          <p:nvPr>
            <p:ph type="dt" sz="half" idx="10"/>
          </p:nvPr>
        </p:nvSpPr>
        <p:spPr/>
        <p:txBody>
          <a:bodyPr/>
          <a:lstStyle/>
          <a:p>
            <a:fld id="{01FCD72A-6F09-45EE-877A-AC4973691409}" type="datetimeFigureOut">
              <a:rPr lang="fr-CA" smtClean="0"/>
              <a:t>2021-02-21</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7AE5109E-1E40-4BB1-BB79-DD2A1FE32F36}" type="slidenum">
              <a:rPr lang="fr-CA" smtClean="0"/>
              <a:t>‹N°›</a:t>
            </a:fld>
            <a:endParaRPr lang="fr-CA"/>
          </a:p>
        </p:txBody>
      </p:sp>
    </p:spTree>
    <p:extLst>
      <p:ext uri="{BB962C8B-B14F-4D97-AF65-F5344CB8AC3E}">
        <p14:creationId xmlns:p14="http://schemas.microsoft.com/office/powerpoint/2010/main" val="77374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fr-CA"/>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FCD72A-6F09-45EE-877A-AC4973691409}" type="datetimeFigureOut">
              <a:rPr lang="fr-CA" smtClean="0"/>
              <a:t>2021-02-21</a:t>
            </a:fld>
            <a:endParaRPr lang="fr-CA"/>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E5109E-1E40-4BB1-BB79-DD2A1FE32F36}" type="slidenum">
              <a:rPr lang="fr-CA" smtClean="0"/>
              <a:t>‹N°›</a:t>
            </a:fld>
            <a:endParaRPr lang="fr-CA"/>
          </a:p>
        </p:txBody>
      </p:sp>
    </p:spTree>
    <p:extLst>
      <p:ext uri="{BB962C8B-B14F-4D97-AF65-F5344CB8AC3E}">
        <p14:creationId xmlns:p14="http://schemas.microsoft.com/office/powerpoint/2010/main" val="1370112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2.xml"/><Relationship Id="rId13" Type="http://schemas.openxmlformats.org/officeDocument/2006/relationships/image" Target="../media/image6.jpg"/><Relationship Id="rId18" Type="http://schemas.openxmlformats.org/officeDocument/2006/relationships/image" Target="../media/image11.png"/><Relationship Id="rId3" Type="http://schemas.openxmlformats.org/officeDocument/2006/relationships/slideLayout" Target="../slideLayouts/slideLayout1.xml"/><Relationship Id="rId7" Type="http://schemas.openxmlformats.org/officeDocument/2006/relationships/diagramQuickStyle" Target="../diagrams/quickStyle2.xml"/><Relationship Id="rId12" Type="http://schemas.openxmlformats.org/officeDocument/2006/relationships/image" Target="../media/image5.jpg"/><Relationship Id="rId17" Type="http://schemas.openxmlformats.org/officeDocument/2006/relationships/image" Target="../media/image10.jpg"/><Relationship Id="rId2" Type="http://schemas.openxmlformats.org/officeDocument/2006/relationships/audio" Target="../media/media1.m4a"/><Relationship Id="rId16" Type="http://schemas.openxmlformats.org/officeDocument/2006/relationships/image" Target="../media/image9.jpg"/><Relationship Id="rId1" Type="http://schemas.microsoft.com/office/2007/relationships/media" Target="../media/media1.m4a"/><Relationship Id="rId6" Type="http://schemas.openxmlformats.org/officeDocument/2006/relationships/diagramLayout" Target="../diagrams/layout2.xml"/><Relationship Id="rId11" Type="http://schemas.openxmlformats.org/officeDocument/2006/relationships/image" Target="../media/image4.jpg"/><Relationship Id="rId5" Type="http://schemas.openxmlformats.org/officeDocument/2006/relationships/diagramData" Target="../diagrams/data2.xml"/><Relationship Id="rId15" Type="http://schemas.openxmlformats.org/officeDocument/2006/relationships/image" Target="../media/image8.jpg"/><Relationship Id="rId10" Type="http://schemas.openxmlformats.org/officeDocument/2006/relationships/image" Target="../media/image3.jpg"/><Relationship Id="rId4" Type="http://schemas.openxmlformats.org/officeDocument/2006/relationships/image" Target="../media/image2.jpeg"/><Relationship Id="rId9" Type="http://schemas.microsoft.com/office/2007/relationships/diagramDrawing" Target="../diagrams/drawing2.xml"/><Relationship Id="rId1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1.pn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me 8"/>
          <p:cNvGraphicFramePr/>
          <p:nvPr>
            <p:extLst>
              <p:ext uri="{D42A27DB-BD31-4B8C-83A1-F6EECF244321}">
                <p14:modId xmlns:p14="http://schemas.microsoft.com/office/powerpoint/2010/main" val="98554152"/>
              </p:ext>
            </p:extLst>
          </p:nvPr>
        </p:nvGraphicFramePr>
        <p:xfrm>
          <a:off x="1066800" y="0"/>
          <a:ext cx="10058400" cy="67042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ZoneTexte 3">
            <a:extLst>
              <a:ext uri="{FF2B5EF4-FFF2-40B4-BE49-F238E27FC236}">
                <a16:creationId xmlns:a16="http://schemas.microsoft.com/office/drawing/2014/main" id="{D2CFB32C-6C5F-42D2-A83A-EFE448B72F85}"/>
              </a:ext>
            </a:extLst>
          </p:cNvPr>
          <p:cNvSpPr txBox="1"/>
          <p:nvPr/>
        </p:nvSpPr>
        <p:spPr>
          <a:xfrm>
            <a:off x="5260478" y="4227941"/>
            <a:ext cx="6190495" cy="923330"/>
          </a:xfrm>
          <a:prstGeom prst="rect">
            <a:avLst/>
          </a:prstGeom>
          <a:noFill/>
        </p:spPr>
        <p:txBody>
          <a:bodyPr wrap="square">
            <a:spAutoFit/>
          </a:bodyPr>
          <a:lstStyle/>
          <a:p>
            <a:pPr lvl="0"/>
            <a:r>
              <a:rPr lang="fr-CA" sz="5400" dirty="0">
                <a:latin typeface="Arial Narrow" panose="020B0606020202030204" pitchFamily="34" charset="0"/>
              </a:rPr>
              <a:t>Consultation publique</a:t>
            </a:r>
          </a:p>
        </p:txBody>
      </p:sp>
    </p:spTree>
    <p:extLst>
      <p:ext uri="{BB962C8B-B14F-4D97-AF65-F5344CB8AC3E}">
        <p14:creationId xmlns:p14="http://schemas.microsoft.com/office/powerpoint/2010/main" val="4270728114"/>
      </p:ext>
    </p:extLst>
  </p:cSld>
  <p:clrMapOvr>
    <a:masterClrMapping/>
  </p:clrMapOvr>
  <mc:AlternateContent xmlns:mc="http://schemas.openxmlformats.org/markup-compatibility/2006" xmlns:p14="http://schemas.microsoft.com/office/powerpoint/2010/main">
    <mc:Choice Requires="p14">
      <p:transition spd="slow" p14:dur="2000" advTm="54309"/>
    </mc:Choice>
    <mc:Fallback xmlns="">
      <p:transition spd="slow" advTm="543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21879" y="2997429"/>
            <a:ext cx="947825" cy="935473"/>
          </a:xfrm>
          <a:prstGeom prst="rect">
            <a:avLst/>
          </a:prstGeom>
        </p:spPr>
      </p:pic>
      <p:graphicFrame>
        <p:nvGraphicFramePr>
          <p:cNvPr id="9" name="Diagramme 8"/>
          <p:cNvGraphicFramePr/>
          <p:nvPr/>
        </p:nvGraphicFramePr>
        <p:xfrm>
          <a:off x="984071" y="0"/>
          <a:ext cx="10058400" cy="670429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Ellipse 1"/>
          <p:cNvSpPr/>
          <p:nvPr/>
        </p:nvSpPr>
        <p:spPr>
          <a:xfrm>
            <a:off x="4290523" y="867602"/>
            <a:ext cx="1440000" cy="1440000"/>
          </a:xfrm>
          <a:prstGeom prst="ellipse">
            <a:avLst/>
          </a:prstGeom>
          <a:blipFill dpi="0" rotWithShape="1">
            <a:blip r:embed="rId10">
              <a:extLst>
                <a:ext uri="{28A0092B-C50C-407E-A947-70E740481C1C}">
                  <a14:useLocalDpi xmlns:a14="http://schemas.microsoft.com/office/drawing/2010/main" val="0"/>
                </a:ext>
              </a:extLst>
            </a:blip>
            <a:srcRect/>
            <a:stretch>
              <a:fillRect l="-3000" t="-3000" r="-3000" b="-3000"/>
            </a:stretch>
          </a:blip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0" name="Ellipse 19"/>
          <p:cNvSpPr/>
          <p:nvPr/>
        </p:nvSpPr>
        <p:spPr>
          <a:xfrm>
            <a:off x="6013271" y="867602"/>
            <a:ext cx="1440000" cy="1440000"/>
          </a:xfrm>
          <a:prstGeom prst="ellipse">
            <a:avLst/>
          </a:prstGeom>
          <a:blipFill dpi="0" rotWithShape="1">
            <a:blip r:embed="rId11"/>
            <a:srcRect/>
            <a:stretch>
              <a:fillRect l="5000" t="6000" r="5000" b="5000"/>
            </a:stretch>
          </a:blip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5" name="Ellipse 24"/>
          <p:cNvSpPr/>
          <p:nvPr/>
        </p:nvSpPr>
        <p:spPr>
          <a:xfrm>
            <a:off x="7763802" y="867602"/>
            <a:ext cx="1440000" cy="1440000"/>
          </a:xfrm>
          <a:prstGeom prst="ellipse">
            <a:avLst/>
          </a:prstGeom>
          <a:blipFill dpi="0" rotWithShape="1">
            <a:blip r:embed="rId12"/>
            <a:srcRect/>
            <a:stretch>
              <a:fillRect l="7000" t="8000" r="8000" b="5000"/>
            </a:stretch>
          </a:blip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6" name="Ellipse 25"/>
          <p:cNvSpPr/>
          <p:nvPr/>
        </p:nvSpPr>
        <p:spPr>
          <a:xfrm>
            <a:off x="9514333" y="867602"/>
            <a:ext cx="1440000" cy="1440000"/>
          </a:xfrm>
          <a:prstGeom prst="ellipse">
            <a:avLst/>
          </a:prstGeom>
          <a:blipFill dpi="0" rotWithShape="1">
            <a:blip r:embed="rId13"/>
            <a:srcRect/>
            <a:stretch>
              <a:fillRect l="5000" t="5000" r="7000" b="6000"/>
            </a:stretch>
          </a:blip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7" name="Ellipse 26"/>
          <p:cNvSpPr/>
          <p:nvPr/>
        </p:nvSpPr>
        <p:spPr>
          <a:xfrm>
            <a:off x="4290523" y="4788094"/>
            <a:ext cx="1440000" cy="1440000"/>
          </a:xfrm>
          <a:prstGeom prst="ellipse">
            <a:avLst/>
          </a:prstGeom>
          <a:blipFill dpi="0" rotWithShape="1">
            <a:blip r:embed="rId14"/>
            <a:srcRect/>
            <a:stretch>
              <a:fillRect l="5000" t="5000" r="6000" b="7000"/>
            </a:stretch>
          </a:blip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8" name="Ellipse 27"/>
          <p:cNvSpPr/>
          <p:nvPr/>
        </p:nvSpPr>
        <p:spPr>
          <a:xfrm>
            <a:off x="6041054" y="4792153"/>
            <a:ext cx="1440000" cy="1440000"/>
          </a:xfrm>
          <a:prstGeom prst="ellipse">
            <a:avLst/>
          </a:prstGeom>
          <a:blipFill>
            <a:blip r:embed="rId15"/>
            <a:stretch>
              <a:fillRect/>
            </a:stretch>
          </a:blip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9" name="Ellipse 28"/>
          <p:cNvSpPr/>
          <p:nvPr/>
        </p:nvSpPr>
        <p:spPr>
          <a:xfrm>
            <a:off x="7763802" y="4788094"/>
            <a:ext cx="1440000" cy="1440000"/>
          </a:xfrm>
          <a:prstGeom prst="ellipse">
            <a:avLst/>
          </a:prstGeom>
          <a:blipFill dpi="0" rotWithShape="1">
            <a:blip r:embed="rId16"/>
            <a:srcRect/>
            <a:stretch>
              <a:fillRect l="2000" t="2000" r="2000" b="2000"/>
            </a:stretch>
          </a:blip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3" name="Ellipse 2"/>
          <p:cNvSpPr/>
          <p:nvPr/>
        </p:nvSpPr>
        <p:spPr>
          <a:xfrm>
            <a:off x="9486550" y="4788094"/>
            <a:ext cx="1464733" cy="1464733"/>
          </a:xfrm>
          <a:prstGeom prst="ellipse">
            <a:avLst/>
          </a:prstGeom>
          <a:blipFill dpi="0" rotWithShape="1">
            <a:blip r:embed="rId17"/>
            <a:srcRect/>
            <a:stretch>
              <a:fillRect l="8000" t="12000" r="11000" b="20000"/>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fr-CA">
              <a:blipFill dpi="0" rotWithShape="1">
                <a:blip r:embed="rId17"/>
                <a:srcRect/>
                <a:stretch>
                  <a:fillRect/>
                </a:stretch>
              </a:blipFill>
            </a:endParaRPr>
          </a:p>
        </p:txBody>
      </p:sp>
      <p:pic>
        <p:nvPicPr>
          <p:cNvPr id="4" name="Audio 3">
            <a:hlinkClick r:id="" action="ppaction://media"/>
            <a:extLst>
              <a:ext uri="{FF2B5EF4-FFF2-40B4-BE49-F238E27FC236}">
                <a16:creationId xmlns:a16="http://schemas.microsoft.com/office/drawing/2014/main" id="{519DA88B-7C5D-4157-B2A1-8D404DEF754E}"/>
              </a:ext>
            </a:extLst>
          </p:cNvPr>
          <p:cNvPicPr>
            <a:picLocks noChangeAspect="1"/>
          </p:cNvPicPr>
          <p:nvPr>
            <a:audioFile r:link="rId2"/>
            <p:extLst>
              <p:ext uri="{DAA4B4D4-6D71-4841-9C94-3DE7FCFB9230}">
                <p14:media xmlns:p14="http://schemas.microsoft.com/office/powerpoint/2010/main" r:embed="rId1"/>
              </p:ext>
            </p:extLst>
          </p:nvPr>
        </p:nvPicPr>
        <p:blipFill>
          <a:blip r:embed="rId1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722209870"/>
      </p:ext>
    </p:extLst>
  </p:cSld>
  <p:clrMapOvr>
    <a:masterClrMapping/>
  </p:clrMapOvr>
  <mc:AlternateContent xmlns:mc="http://schemas.openxmlformats.org/markup-compatibility/2006" xmlns:p14="http://schemas.microsoft.com/office/powerpoint/2010/main">
    <mc:Choice Requires="p14">
      <p:transition spd="slow" p14:dur="2000" advTm="54280"/>
    </mc:Choice>
    <mc:Fallback xmlns="">
      <p:transition spd="slow" advTm="542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38200" y="1657603"/>
            <a:ext cx="10515600" cy="4720696"/>
          </a:xfrm>
        </p:spPr>
        <p:txBody>
          <a:bodyPr>
            <a:normAutofit/>
          </a:bodyPr>
          <a:lstStyle/>
          <a:p>
            <a:pPr algn="just">
              <a:buClr>
                <a:schemeClr val="tx2"/>
              </a:buClr>
              <a:buFont typeface="Wingdings" panose="05000000000000000000" pitchFamily="2" charset="2"/>
              <a:buChar char="§"/>
            </a:pPr>
            <a:r>
              <a:rPr lang="fr-CA" sz="2400" dirty="0">
                <a:latin typeface="Arial Narrow" panose="020B0606020202030204" pitchFamily="34" charset="0"/>
              </a:rPr>
              <a:t>Plan d’urbanisme;</a:t>
            </a:r>
          </a:p>
          <a:p>
            <a:pPr algn="just">
              <a:buClr>
                <a:schemeClr val="tx2"/>
              </a:buClr>
              <a:buFont typeface="Wingdings" panose="05000000000000000000" pitchFamily="2" charset="2"/>
              <a:buChar char="§"/>
            </a:pPr>
            <a:r>
              <a:rPr lang="fr-CA" sz="2400" dirty="0">
                <a:latin typeface="Arial Narrow" panose="020B0606020202030204" pitchFamily="34" charset="0"/>
              </a:rPr>
              <a:t>Règlement de zonage;</a:t>
            </a:r>
          </a:p>
          <a:p>
            <a:pPr algn="just">
              <a:buClr>
                <a:schemeClr val="tx2"/>
              </a:buClr>
              <a:buFont typeface="Wingdings" panose="05000000000000000000" pitchFamily="2" charset="2"/>
              <a:buChar char="§"/>
            </a:pPr>
            <a:r>
              <a:rPr lang="fr-CA" sz="2400" dirty="0">
                <a:latin typeface="Arial Narrow" panose="020B0606020202030204" pitchFamily="34" charset="0"/>
              </a:rPr>
              <a:t>Règlement de lotissement;</a:t>
            </a:r>
          </a:p>
          <a:p>
            <a:pPr algn="just">
              <a:buClr>
                <a:schemeClr val="tx2"/>
              </a:buClr>
              <a:buFont typeface="Wingdings" panose="05000000000000000000" pitchFamily="2" charset="2"/>
              <a:buChar char="§"/>
            </a:pPr>
            <a:r>
              <a:rPr lang="fr-CA" sz="2400" dirty="0">
                <a:latin typeface="Arial Narrow" panose="020B0606020202030204" pitchFamily="34" charset="0"/>
              </a:rPr>
              <a:t>Règlement de construction;</a:t>
            </a:r>
          </a:p>
          <a:p>
            <a:pPr algn="just">
              <a:buClr>
                <a:schemeClr val="tx2"/>
              </a:buClr>
              <a:buFont typeface="Wingdings" panose="05000000000000000000" pitchFamily="2" charset="2"/>
              <a:buChar char="§"/>
            </a:pPr>
            <a:r>
              <a:rPr lang="fr-CA" sz="2400" dirty="0">
                <a:latin typeface="Arial Narrow" panose="020B0606020202030204" pitchFamily="34" charset="0"/>
              </a:rPr>
              <a:t>Règlement sur les permis et certificats.</a:t>
            </a:r>
          </a:p>
          <a:p>
            <a:pPr algn="just">
              <a:buClr>
                <a:schemeClr val="tx2"/>
              </a:buClr>
              <a:buFont typeface="Wingdings" panose="05000000000000000000" pitchFamily="2" charset="2"/>
              <a:buChar char="§"/>
            </a:pPr>
            <a:endParaRPr lang="fr-CA" sz="2400" dirty="0">
              <a:latin typeface="Arial Narrow" panose="020B0606020202030204" pitchFamily="34" charset="0"/>
            </a:endParaRPr>
          </a:p>
          <a:p>
            <a:pPr marL="0" indent="0" algn="just">
              <a:buClr>
                <a:schemeClr val="tx2"/>
              </a:buClr>
              <a:buNone/>
            </a:pPr>
            <a:r>
              <a:rPr lang="fr-CA" sz="2400" dirty="0">
                <a:latin typeface="Arial Narrow" panose="020B0606020202030204" pitchFamily="34" charset="0"/>
              </a:rPr>
              <a:t>Ces documents sont disponibles pour consultation sur le site internet de la municipalité.</a:t>
            </a:r>
          </a:p>
          <a:p>
            <a:pPr marL="0" indent="0" algn="just">
              <a:buClr>
                <a:schemeClr val="tx2"/>
              </a:buClr>
              <a:buNone/>
            </a:pPr>
            <a:endParaRPr lang="fr-CA" sz="2400" dirty="0">
              <a:latin typeface="Arial Narrow" panose="020B0606020202030204" pitchFamily="34" charset="0"/>
            </a:endParaRPr>
          </a:p>
        </p:txBody>
      </p:sp>
      <p:sp>
        <p:nvSpPr>
          <p:cNvPr id="4" name="Espace réservé du contenu 2"/>
          <p:cNvSpPr txBox="1">
            <a:spLocks noGrp="1"/>
          </p:cNvSpPr>
          <p:nvPr>
            <p:ph type="title"/>
          </p:nvPr>
        </p:nvSpPr>
        <p:spPr>
          <a:xfrm>
            <a:off x="838200" y="130704"/>
            <a:ext cx="10515600" cy="13255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fr-CA" sz="3600" b="1" dirty="0">
                <a:solidFill>
                  <a:schemeClr val="bg2"/>
                </a:solidFill>
                <a:latin typeface="Arial Narrow" panose="020B0606020202030204" pitchFamily="34" charset="0"/>
              </a:rPr>
              <a:t>RÈGLEMENTS VISÉS PAR LA CONSULTATION PUBLIQUE</a:t>
            </a:r>
            <a:endParaRPr lang="fr-CA" sz="3600" dirty="0">
              <a:latin typeface="Arial Narrow" panose="020B0606020202030204" pitchFamily="34" charset="0"/>
            </a:endParaRPr>
          </a:p>
        </p:txBody>
      </p:sp>
      <p:pic>
        <p:nvPicPr>
          <p:cNvPr id="2" name="Audio 1">
            <a:hlinkClick r:id="" action="ppaction://media"/>
            <a:extLst>
              <a:ext uri="{FF2B5EF4-FFF2-40B4-BE49-F238E27FC236}">
                <a16:creationId xmlns:a16="http://schemas.microsoft.com/office/drawing/2014/main" id="{078BC35D-B9C6-4DC6-8354-0986AA496CB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57530623"/>
      </p:ext>
    </p:extLst>
  </p:cSld>
  <p:clrMapOvr>
    <a:masterClrMapping/>
  </p:clrMapOvr>
  <mc:AlternateContent xmlns:mc="http://schemas.openxmlformats.org/markup-compatibility/2006" xmlns:p14="http://schemas.microsoft.com/office/powerpoint/2010/main">
    <mc:Choice Requires="p14">
      <p:transition spd="slow" p14:dur="2000" advTm="16323"/>
    </mc:Choice>
    <mc:Fallback xmlns="">
      <p:transition spd="slow" advTm="163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89017"/>
            <a:ext cx="10515600" cy="1325563"/>
          </a:xfrm>
        </p:spPr>
        <p:txBody>
          <a:bodyPr>
            <a:normAutofit/>
          </a:bodyPr>
          <a:lstStyle/>
          <a:p>
            <a:pPr algn="just">
              <a:spcBef>
                <a:spcPts val="1000"/>
              </a:spcBef>
            </a:pPr>
            <a:r>
              <a:rPr lang="fr-CA" sz="4000" b="1" cap="all" dirty="0">
                <a:solidFill>
                  <a:schemeClr val="bg2"/>
                </a:solidFill>
                <a:latin typeface="Arial Narrow" panose="020B0606020202030204" pitchFamily="34" charset="0"/>
                <a:ea typeface="+mn-ea"/>
                <a:cs typeface="+mn-cs"/>
              </a:rPr>
              <a:t>PLAN D’URBANISME - contenu</a:t>
            </a:r>
          </a:p>
        </p:txBody>
      </p:sp>
      <p:sp>
        <p:nvSpPr>
          <p:cNvPr id="3" name="Espace réservé du contenu 2"/>
          <p:cNvSpPr>
            <a:spLocks noGrp="1"/>
          </p:cNvSpPr>
          <p:nvPr>
            <p:ph idx="1"/>
          </p:nvPr>
        </p:nvSpPr>
        <p:spPr>
          <a:xfrm>
            <a:off x="771088" y="1553527"/>
            <a:ext cx="10515600" cy="4351338"/>
          </a:xfrm>
        </p:spPr>
        <p:txBody>
          <a:bodyPr>
            <a:normAutofit/>
          </a:bodyPr>
          <a:lstStyle/>
          <a:p>
            <a:pPr algn="just">
              <a:buClr>
                <a:schemeClr val="tx2"/>
              </a:buClr>
              <a:buFont typeface="Wingdings" panose="05000000000000000000" pitchFamily="2" charset="2"/>
              <a:buChar char="§"/>
            </a:pPr>
            <a:r>
              <a:rPr lang="fr-CA" sz="2400" dirty="0">
                <a:latin typeface="Arial Narrow" panose="020B0606020202030204" pitchFamily="34" charset="0"/>
              </a:rPr>
              <a:t>Grandes orientations d’aménagement</a:t>
            </a:r>
          </a:p>
          <a:p>
            <a:pPr lvl="1" algn="just">
              <a:buClr>
                <a:schemeClr val="tx2"/>
              </a:buClr>
              <a:buFont typeface="Wingdings" panose="05000000000000000000" pitchFamily="2" charset="2"/>
              <a:buChar char="§"/>
            </a:pPr>
            <a:r>
              <a:rPr lang="fr-CA" sz="2000" dirty="0">
                <a:latin typeface="Arial Narrow" panose="020B0606020202030204" pitchFamily="34" charset="0"/>
              </a:rPr>
              <a:t>Environnement;</a:t>
            </a:r>
          </a:p>
          <a:p>
            <a:pPr lvl="1" algn="just">
              <a:buClr>
                <a:schemeClr val="tx2"/>
              </a:buClr>
              <a:buFont typeface="Wingdings" panose="05000000000000000000" pitchFamily="2" charset="2"/>
              <a:buChar char="§"/>
            </a:pPr>
            <a:r>
              <a:rPr lang="fr-CA" sz="2000" dirty="0">
                <a:latin typeface="Arial Narrow" panose="020B0606020202030204" pitchFamily="34" charset="0"/>
              </a:rPr>
              <a:t>Habitat et activités humaines</a:t>
            </a:r>
          </a:p>
          <a:p>
            <a:pPr lvl="1" algn="just">
              <a:buClr>
                <a:schemeClr val="tx2"/>
              </a:buClr>
              <a:buFont typeface="Wingdings" panose="05000000000000000000" pitchFamily="2" charset="2"/>
              <a:buChar char="§"/>
            </a:pPr>
            <a:r>
              <a:rPr lang="fr-CA" sz="2000" dirty="0">
                <a:latin typeface="Arial Narrow" panose="020B0606020202030204" pitchFamily="34" charset="0"/>
              </a:rPr>
              <a:t>Potentiel récréotouristique;</a:t>
            </a:r>
          </a:p>
          <a:p>
            <a:pPr lvl="1" algn="just">
              <a:buClr>
                <a:schemeClr val="tx2"/>
              </a:buClr>
              <a:buFont typeface="Wingdings" panose="05000000000000000000" pitchFamily="2" charset="2"/>
              <a:buChar char="§"/>
            </a:pPr>
            <a:r>
              <a:rPr lang="fr-CA" sz="2000" dirty="0">
                <a:latin typeface="Arial Narrow" panose="020B0606020202030204" pitchFamily="34" charset="0"/>
              </a:rPr>
              <a:t>Ressources.</a:t>
            </a:r>
          </a:p>
          <a:p>
            <a:pPr algn="just">
              <a:buClr>
                <a:schemeClr val="tx2"/>
              </a:buClr>
              <a:buFont typeface="Wingdings" panose="05000000000000000000" pitchFamily="2" charset="2"/>
              <a:buChar char="§"/>
            </a:pPr>
            <a:r>
              <a:rPr lang="fr-CA" sz="2400" dirty="0">
                <a:latin typeface="Arial Narrow" panose="020B0606020202030204" pitchFamily="34" charset="0"/>
              </a:rPr>
              <a:t>Plan d’affectation découpe le territoire en aires d’affectation:</a:t>
            </a:r>
          </a:p>
          <a:p>
            <a:pPr lvl="1" algn="just">
              <a:buClr>
                <a:schemeClr val="tx2"/>
              </a:buClr>
              <a:buFont typeface="Wingdings" panose="05000000000000000000" pitchFamily="2" charset="2"/>
              <a:buChar char="§"/>
            </a:pPr>
            <a:r>
              <a:rPr lang="fr-CA" sz="2000" dirty="0">
                <a:latin typeface="Arial Narrow" panose="020B0606020202030204" pitchFamily="34" charset="0"/>
              </a:rPr>
              <a:t>Urbaine et/ou périurbaine</a:t>
            </a:r>
          </a:p>
          <a:p>
            <a:pPr lvl="1" algn="just">
              <a:buClr>
                <a:schemeClr val="tx2"/>
              </a:buClr>
              <a:buFont typeface="Wingdings" panose="05000000000000000000" pitchFamily="2" charset="2"/>
              <a:buChar char="§"/>
            </a:pPr>
            <a:r>
              <a:rPr lang="fr-CA" sz="2000" dirty="0">
                <a:latin typeface="Arial Narrow" panose="020B0606020202030204" pitchFamily="34" charset="0"/>
              </a:rPr>
              <a:t>Agricoles (dynamique, dévitalisée, agroforestière, ilots déstructurés avec ou sans morcellement)</a:t>
            </a:r>
          </a:p>
          <a:p>
            <a:pPr lvl="1" algn="just">
              <a:buClr>
                <a:schemeClr val="tx2"/>
              </a:buClr>
              <a:buFont typeface="Wingdings" panose="05000000000000000000" pitchFamily="2" charset="2"/>
              <a:buChar char="§"/>
            </a:pPr>
            <a:r>
              <a:rPr lang="fr-CA" sz="2000" dirty="0">
                <a:latin typeface="Arial Narrow" panose="020B0606020202030204" pitchFamily="34" charset="0"/>
              </a:rPr>
              <a:t>Forestières (privée ou publique);</a:t>
            </a:r>
          </a:p>
          <a:p>
            <a:pPr lvl="1" algn="just">
              <a:buClr>
                <a:schemeClr val="tx2"/>
              </a:buClr>
              <a:buFont typeface="Wingdings" panose="05000000000000000000" pitchFamily="2" charset="2"/>
              <a:buChar char="§"/>
            </a:pPr>
            <a:r>
              <a:rPr lang="fr-CA" sz="2000" dirty="0">
                <a:latin typeface="Arial Narrow" panose="020B0606020202030204" pitchFamily="34" charset="0"/>
              </a:rPr>
              <a:t>Conservation.</a:t>
            </a:r>
          </a:p>
        </p:txBody>
      </p:sp>
      <p:pic>
        <p:nvPicPr>
          <p:cNvPr id="5" name="Audio 4">
            <a:hlinkClick r:id="" action="ppaction://media"/>
            <a:extLst>
              <a:ext uri="{FF2B5EF4-FFF2-40B4-BE49-F238E27FC236}">
                <a16:creationId xmlns:a16="http://schemas.microsoft.com/office/drawing/2014/main" id="{71EC3BF6-B2A3-4360-B7E0-49F70623FBC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52115102"/>
      </p:ext>
    </p:extLst>
  </p:cSld>
  <p:clrMapOvr>
    <a:masterClrMapping/>
  </p:clrMapOvr>
  <mc:AlternateContent xmlns:mc="http://schemas.openxmlformats.org/markup-compatibility/2006" xmlns:p14="http://schemas.microsoft.com/office/powerpoint/2010/main">
    <mc:Choice Requires="p14">
      <p:transition spd="slow" p14:dur="2000" advTm="67223"/>
    </mc:Choice>
    <mc:Fallback xmlns="">
      <p:transition spd="slow" advTm="672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164502"/>
            <a:ext cx="10515600" cy="1325563"/>
          </a:xfrm>
        </p:spPr>
        <p:txBody>
          <a:bodyPr/>
          <a:lstStyle/>
          <a:p>
            <a:r>
              <a:rPr lang="fr-CA" sz="4400" b="1" cap="all" dirty="0">
                <a:solidFill>
                  <a:schemeClr val="bg2"/>
                </a:solidFill>
                <a:latin typeface="Arial Narrow" panose="020B0606020202030204" pitchFamily="34" charset="0"/>
                <a:ea typeface="+mn-ea"/>
                <a:cs typeface="+mn-cs"/>
              </a:rPr>
              <a:t>RÈGLEMENT DE ZONAGE - contenu</a:t>
            </a:r>
            <a:endParaRPr lang="fr-CA" dirty="0"/>
          </a:p>
        </p:txBody>
      </p:sp>
      <p:sp>
        <p:nvSpPr>
          <p:cNvPr id="3" name="Espace réservé du contenu 2"/>
          <p:cNvSpPr>
            <a:spLocks noGrp="1"/>
          </p:cNvSpPr>
          <p:nvPr>
            <p:ph idx="1"/>
          </p:nvPr>
        </p:nvSpPr>
        <p:spPr>
          <a:xfrm>
            <a:off x="838200" y="1367406"/>
            <a:ext cx="10515600" cy="5025005"/>
          </a:xfrm>
        </p:spPr>
        <p:txBody>
          <a:bodyPr>
            <a:normAutofit fontScale="92500" lnSpcReduction="10000"/>
          </a:bodyPr>
          <a:lstStyle/>
          <a:p>
            <a:pPr>
              <a:buFont typeface="Wingdings" panose="05000000000000000000" pitchFamily="2" charset="2"/>
              <a:buChar char="§"/>
            </a:pPr>
            <a:r>
              <a:rPr lang="fr-CA" sz="2400" dirty="0">
                <a:latin typeface="Arial Narrow" panose="020B0606020202030204" pitchFamily="34" charset="0"/>
              </a:rPr>
              <a:t>Normes générales et particulières sur :</a:t>
            </a:r>
          </a:p>
          <a:p>
            <a:pPr lvl="1">
              <a:buFont typeface="Wingdings" panose="05000000000000000000" pitchFamily="2" charset="2"/>
              <a:buChar char="§"/>
            </a:pPr>
            <a:r>
              <a:rPr lang="fr-CA" sz="2000" dirty="0">
                <a:latin typeface="Arial Narrow" panose="020B0606020202030204" pitchFamily="34" charset="0"/>
              </a:rPr>
              <a:t>les bâtiments principaux et accessoires, </a:t>
            </a:r>
          </a:p>
          <a:p>
            <a:pPr lvl="1">
              <a:buFont typeface="Wingdings" panose="05000000000000000000" pitchFamily="2" charset="2"/>
              <a:buChar char="§"/>
            </a:pPr>
            <a:r>
              <a:rPr lang="fr-CA" sz="2000" dirty="0">
                <a:latin typeface="Arial Narrow" panose="020B0606020202030204" pitchFamily="34" charset="0"/>
              </a:rPr>
              <a:t>les usages temporaires, </a:t>
            </a:r>
          </a:p>
          <a:p>
            <a:pPr lvl="1">
              <a:buFont typeface="Wingdings" panose="05000000000000000000" pitchFamily="2" charset="2"/>
              <a:buChar char="§"/>
            </a:pPr>
            <a:r>
              <a:rPr lang="fr-CA" sz="2000" dirty="0">
                <a:latin typeface="Arial Narrow" panose="020B0606020202030204" pitchFamily="34" charset="0"/>
              </a:rPr>
              <a:t>l’affichage, </a:t>
            </a:r>
          </a:p>
          <a:p>
            <a:pPr lvl="1">
              <a:buFont typeface="Wingdings" panose="05000000000000000000" pitchFamily="2" charset="2"/>
              <a:buChar char="§"/>
            </a:pPr>
            <a:r>
              <a:rPr lang="fr-CA" sz="2000" dirty="0">
                <a:latin typeface="Arial Narrow" panose="020B0606020202030204" pitchFamily="34" charset="0"/>
              </a:rPr>
              <a:t>les usages particuliers (ex. le stationnement et le remisage de roulottes), </a:t>
            </a:r>
          </a:p>
          <a:p>
            <a:pPr lvl="1">
              <a:buFont typeface="Wingdings" panose="05000000000000000000" pitchFamily="2" charset="2"/>
              <a:buChar char="§"/>
            </a:pPr>
            <a:r>
              <a:rPr lang="fr-CA" sz="2000" dirty="0">
                <a:latin typeface="Arial Narrow" panose="020B0606020202030204" pitchFamily="34" charset="0"/>
              </a:rPr>
              <a:t>l’aménagement des terrains, </a:t>
            </a:r>
          </a:p>
          <a:p>
            <a:pPr lvl="1">
              <a:buFont typeface="Wingdings" panose="05000000000000000000" pitchFamily="2" charset="2"/>
              <a:buChar char="§"/>
            </a:pPr>
            <a:r>
              <a:rPr lang="fr-CA" sz="2000" dirty="0">
                <a:latin typeface="Arial Narrow" panose="020B0606020202030204" pitchFamily="34" charset="0"/>
              </a:rPr>
              <a:t>le stationnement, </a:t>
            </a:r>
          </a:p>
          <a:p>
            <a:pPr lvl="1">
              <a:buFont typeface="Wingdings" panose="05000000000000000000" pitchFamily="2" charset="2"/>
              <a:buChar char="§"/>
            </a:pPr>
            <a:r>
              <a:rPr lang="fr-CA" sz="2000" dirty="0">
                <a:latin typeface="Arial Narrow" panose="020B0606020202030204" pitchFamily="34" charset="0"/>
              </a:rPr>
              <a:t>la protection des rives et du littoral, les zones inondables, les zones de contraintes, </a:t>
            </a:r>
          </a:p>
          <a:p>
            <a:pPr lvl="1">
              <a:buFont typeface="Wingdings" panose="05000000000000000000" pitchFamily="2" charset="2"/>
              <a:buChar char="§"/>
            </a:pPr>
            <a:r>
              <a:rPr lang="fr-CA" sz="2000" dirty="0">
                <a:latin typeface="Arial Narrow" panose="020B0606020202030204" pitchFamily="34" charset="0"/>
              </a:rPr>
              <a:t>les distances séparatrices en zone agricole,</a:t>
            </a:r>
          </a:p>
          <a:p>
            <a:pPr lvl="1">
              <a:buFont typeface="Wingdings" panose="05000000000000000000" pitchFamily="2" charset="2"/>
              <a:buChar char="§"/>
            </a:pPr>
            <a:r>
              <a:rPr lang="fr-CA" sz="2000" dirty="0">
                <a:latin typeface="Arial Narrow" panose="020B0606020202030204" pitchFamily="34" charset="0"/>
              </a:rPr>
              <a:t>l’abattage d’arbres en forêt privée, </a:t>
            </a:r>
          </a:p>
          <a:p>
            <a:pPr lvl="1">
              <a:buFont typeface="Wingdings" panose="05000000000000000000" pitchFamily="2" charset="2"/>
              <a:buChar char="§"/>
            </a:pPr>
            <a:r>
              <a:rPr lang="fr-CA" sz="2000" dirty="0">
                <a:latin typeface="Arial Narrow" panose="020B0606020202030204" pitchFamily="34" charset="0"/>
              </a:rPr>
              <a:t>la protection des prises d’eau potable, </a:t>
            </a:r>
          </a:p>
          <a:p>
            <a:pPr lvl="1">
              <a:buFont typeface="Wingdings" panose="05000000000000000000" pitchFamily="2" charset="2"/>
              <a:buChar char="§"/>
            </a:pPr>
            <a:r>
              <a:rPr lang="fr-CA" sz="2000" dirty="0">
                <a:latin typeface="Arial Narrow" panose="020B0606020202030204" pitchFamily="34" charset="0"/>
              </a:rPr>
              <a:t>les éoliennes,</a:t>
            </a:r>
          </a:p>
          <a:p>
            <a:pPr lvl="1">
              <a:buFont typeface="Wingdings" panose="05000000000000000000" pitchFamily="2" charset="2"/>
              <a:buChar char="§"/>
            </a:pPr>
            <a:r>
              <a:rPr lang="fr-CA" sz="2000" dirty="0">
                <a:latin typeface="Arial Narrow" panose="020B0606020202030204" pitchFamily="34" charset="0"/>
              </a:rPr>
              <a:t>les territoires d’intérêt.</a:t>
            </a:r>
          </a:p>
          <a:p>
            <a:pPr>
              <a:buFont typeface="Wingdings" panose="05000000000000000000" pitchFamily="2" charset="2"/>
              <a:buChar char="§"/>
            </a:pPr>
            <a:r>
              <a:rPr lang="fr-CA" sz="2400" dirty="0">
                <a:latin typeface="Arial Narrow" panose="020B0606020202030204" pitchFamily="34" charset="0"/>
              </a:rPr>
              <a:t>Plan de zonage découpe le territoire en zones dans lesquelles sont autorisés différents usages;</a:t>
            </a:r>
          </a:p>
          <a:p>
            <a:pPr>
              <a:buFont typeface="Wingdings" panose="05000000000000000000" pitchFamily="2" charset="2"/>
              <a:buChar char="§"/>
            </a:pPr>
            <a:r>
              <a:rPr lang="fr-CA" sz="2400" dirty="0">
                <a:latin typeface="Arial Narrow" panose="020B0606020202030204" pitchFamily="34" charset="0"/>
              </a:rPr>
              <a:t>Grilles de spécifications contenant des usages et des normes pour chaque zone.</a:t>
            </a:r>
          </a:p>
        </p:txBody>
      </p:sp>
      <p:pic>
        <p:nvPicPr>
          <p:cNvPr id="4" name="Audio 3">
            <a:hlinkClick r:id="" action="ppaction://media"/>
            <a:extLst>
              <a:ext uri="{FF2B5EF4-FFF2-40B4-BE49-F238E27FC236}">
                <a16:creationId xmlns:a16="http://schemas.microsoft.com/office/drawing/2014/main" id="{75DF404D-A889-40E7-A817-27B8D127AAA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45218692"/>
      </p:ext>
    </p:extLst>
  </p:cSld>
  <p:clrMapOvr>
    <a:masterClrMapping/>
  </p:clrMapOvr>
  <mc:AlternateContent xmlns:mc="http://schemas.openxmlformats.org/markup-compatibility/2006" xmlns:p14="http://schemas.microsoft.com/office/powerpoint/2010/main">
    <mc:Choice Requires="p14">
      <p:transition spd="slow" p14:dur="2000" advTm="55333"/>
    </mc:Choice>
    <mc:Fallback xmlns="">
      <p:transition spd="slow" advTm="553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nSpc>
                <a:spcPct val="100000"/>
              </a:lnSpc>
            </a:pPr>
            <a:r>
              <a:rPr lang="fr-CA" sz="3600" b="1" cap="all" dirty="0">
                <a:solidFill>
                  <a:schemeClr val="bg2"/>
                </a:solidFill>
                <a:latin typeface="Arial Narrow" panose="020B0606020202030204" pitchFamily="34" charset="0"/>
                <a:ea typeface="+mn-ea"/>
                <a:cs typeface="+mn-cs"/>
              </a:rPr>
              <a:t>conteneurs maritimes </a:t>
            </a:r>
            <a:br>
              <a:rPr lang="fr-CA" sz="3600" dirty="0">
                <a:latin typeface="Arial Narrow" panose="020B0606020202030204" pitchFamily="34" charset="0"/>
              </a:rPr>
            </a:br>
            <a:endParaRPr lang="fr-CA" sz="3600" dirty="0"/>
          </a:p>
        </p:txBody>
      </p:sp>
      <p:sp>
        <p:nvSpPr>
          <p:cNvPr id="3" name="Espace réservé du contenu 2"/>
          <p:cNvSpPr>
            <a:spLocks noGrp="1"/>
          </p:cNvSpPr>
          <p:nvPr>
            <p:ph idx="1"/>
          </p:nvPr>
        </p:nvSpPr>
        <p:spPr/>
        <p:txBody>
          <a:bodyPr/>
          <a:lstStyle/>
          <a:p>
            <a:pPr marL="0" indent="0" algn="just">
              <a:buClr>
                <a:schemeClr val="tx2"/>
              </a:buClr>
              <a:buNone/>
            </a:pPr>
            <a:r>
              <a:rPr lang="fr-CA" sz="2400" dirty="0">
                <a:latin typeface="Arial Narrow" panose="020B0606020202030204" pitchFamily="34" charset="0"/>
              </a:rPr>
              <a:t>Bâtiments prohibés dans les cas suivants :</a:t>
            </a:r>
          </a:p>
          <a:p>
            <a:pPr algn="just">
              <a:buClr>
                <a:schemeClr val="tx2"/>
              </a:buClr>
              <a:buFont typeface="Wingdings" panose="05000000000000000000" pitchFamily="2" charset="2"/>
              <a:buChar char="§"/>
            </a:pPr>
            <a:r>
              <a:rPr lang="fr-CA" sz="2400" dirty="0">
                <a:latin typeface="Arial Narrow" panose="020B0606020202030204" pitchFamily="34" charset="0"/>
              </a:rPr>
              <a:t>sur un terrain vacant;</a:t>
            </a:r>
          </a:p>
          <a:p>
            <a:pPr algn="just">
              <a:buClr>
                <a:schemeClr val="tx2"/>
              </a:buClr>
              <a:buFont typeface="Wingdings" panose="05000000000000000000" pitchFamily="2" charset="2"/>
              <a:buChar char="§"/>
            </a:pPr>
            <a:r>
              <a:rPr lang="fr-CA" sz="2400" dirty="0">
                <a:latin typeface="Arial Narrow" panose="020B0606020202030204" pitchFamily="34" charset="0"/>
              </a:rPr>
              <a:t>sur un terrain occupé par un usage résidentiel localisé dans un périmètre urbain;</a:t>
            </a:r>
          </a:p>
          <a:p>
            <a:endParaRPr lang="fr-CA" dirty="0"/>
          </a:p>
        </p:txBody>
      </p:sp>
      <p:pic>
        <p:nvPicPr>
          <p:cNvPr id="5" name="Image 4">
            <a:extLst>
              <a:ext uri="{FF2B5EF4-FFF2-40B4-BE49-F238E27FC236}">
                <a16:creationId xmlns:a16="http://schemas.microsoft.com/office/drawing/2014/main" id="{7C0D0B1A-0E80-471B-B4A2-45D5DDAE5D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0355" y="3390304"/>
            <a:ext cx="4179989" cy="2786659"/>
          </a:xfrm>
          <a:prstGeom prst="rect">
            <a:avLst/>
          </a:prstGeom>
        </p:spPr>
      </p:pic>
      <p:pic>
        <p:nvPicPr>
          <p:cNvPr id="4" name="Audio 3">
            <a:hlinkClick r:id="" action="ppaction://media"/>
            <a:extLst>
              <a:ext uri="{FF2B5EF4-FFF2-40B4-BE49-F238E27FC236}">
                <a16:creationId xmlns:a16="http://schemas.microsoft.com/office/drawing/2014/main" id="{EC57C40A-469F-4DA7-AD21-7966C695EB4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43440350"/>
      </p:ext>
    </p:extLst>
  </p:cSld>
  <p:clrMapOvr>
    <a:masterClrMapping/>
  </p:clrMapOvr>
  <mc:AlternateContent xmlns:mc="http://schemas.openxmlformats.org/markup-compatibility/2006" xmlns:p14="http://schemas.microsoft.com/office/powerpoint/2010/main">
    <mc:Choice Requires="p14">
      <p:transition spd="slow" p14:dur="2000" advTm="20781"/>
    </mc:Choice>
    <mc:Fallback xmlns="">
      <p:transition spd="slow" advTm="20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0"/>
            <a:ext cx="10515600" cy="1325563"/>
          </a:xfrm>
        </p:spPr>
        <p:txBody>
          <a:bodyPr>
            <a:normAutofit/>
          </a:bodyPr>
          <a:lstStyle/>
          <a:p>
            <a:pPr algn="just">
              <a:spcBef>
                <a:spcPts val="1000"/>
              </a:spcBef>
            </a:pPr>
            <a:r>
              <a:rPr lang="fr-CA" sz="3200" b="1" cap="all" dirty="0">
                <a:solidFill>
                  <a:schemeClr val="bg2"/>
                </a:solidFill>
                <a:latin typeface="Arial Narrow" panose="020B0606020202030204" pitchFamily="34" charset="0"/>
                <a:ea typeface="+mn-ea"/>
                <a:cs typeface="+mn-cs"/>
              </a:rPr>
              <a:t>Roulottes</a:t>
            </a:r>
            <a:endParaRPr lang="fr-CA" sz="2800" b="1" cap="all" dirty="0">
              <a:solidFill>
                <a:schemeClr val="bg2"/>
              </a:solidFill>
              <a:latin typeface="Arial Narrow" panose="020B0606020202030204" pitchFamily="34" charset="0"/>
              <a:ea typeface="+mn-ea"/>
              <a:cs typeface="+mn-cs"/>
            </a:endParaRPr>
          </a:p>
        </p:txBody>
      </p:sp>
      <p:sp>
        <p:nvSpPr>
          <p:cNvPr id="6" name="Espace réservé du contenu 2"/>
          <p:cNvSpPr>
            <a:spLocks noGrp="1"/>
          </p:cNvSpPr>
          <p:nvPr>
            <p:ph idx="1"/>
          </p:nvPr>
        </p:nvSpPr>
        <p:spPr>
          <a:xfrm>
            <a:off x="838200" y="1376891"/>
            <a:ext cx="10515600" cy="5023909"/>
          </a:xfrm>
        </p:spPr>
        <p:txBody>
          <a:bodyPr>
            <a:normAutofit lnSpcReduction="10000"/>
          </a:bodyPr>
          <a:lstStyle/>
          <a:p>
            <a:pPr marL="0" indent="0" algn="just">
              <a:buNone/>
            </a:pPr>
            <a:r>
              <a:rPr lang="fr-CA" sz="2000" b="1" dirty="0">
                <a:latin typeface="Arial Narrow" panose="020B0606020202030204" pitchFamily="34" charset="0"/>
              </a:rPr>
              <a:t>Autorisées dans les cas suivants:</a:t>
            </a:r>
          </a:p>
          <a:p>
            <a:pPr algn="just"/>
            <a:r>
              <a:rPr lang="fr-CA" sz="2000" dirty="0">
                <a:latin typeface="Arial Narrow" panose="020B0606020202030204" pitchFamily="34" charset="0"/>
              </a:rPr>
              <a:t>Commerce qui vend ce type de véhicule;</a:t>
            </a:r>
          </a:p>
          <a:p>
            <a:pPr algn="just"/>
            <a:r>
              <a:rPr lang="fr-CA" sz="2000" dirty="0">
                <a:latin typeface="Arial Narrow" panose="020B0606020202030204" pitchFamily="34" charset="0"/>
              </a:rPr>
              <a:t>Dans un périmètre urbain, sur un terrain résidentiel </a:t>
            </a:r>
            <a:r>
              <a:rPr lang="fr-CA" sz="2000" b="1" u="sng" dirty="0">
                <a:latin typeface="Arial Narrow" panose="020B0606020202030204" pitchFamily="34" charset="0"/>
              </a:rPr>
              <a:t>où il y a un bâtiment principal</a:t>
            </a:r>
            <a:r>
              <a:rPr lang="fr-CA" sz="2000" dirty="0">
                <a:latin typeface="Arial Narrow" panose="020B0606020202030204" pitchFamily="34" charset="0"/>
              </a:rPr>
              <a:t>, aux conditions suivantes:</a:t>
            </a:r>
          </a:p>
          <a:p>
            <a:pPr lvl="1" algn="just"/>
            <a:r>
              <a:rPr lang="fr-CA" sz="1600" dirty="0">
                <a:latin typeface="Arial Narrow" panose="020B0606020202030204" pitchFamily="34" charset="0"/>
              </a:rPr>
              <a:t>Véhicule en état de fonctionner;</a:t>
            </a:r>
          </a:p>
          <a:p>
            <a:pPr lvl="1" algn="just"/>
            <a:r>
              <a:rPr lang="fr-CA" sz="1600" dirty="0">
                <a:latin typeface="Arial Narrow" panose="020B0606020202030204" pitchFamily="34" charset="0"/>
              </a:rPr>
              <a:t>Pas relié aux services d’aqueduc ou d’égout ;</a:t>
            </a:r>
          </a:p>
          <a:p>
            <a:pPr lvl="1" algn="just"/>
            <a:r>
              <a:rPr lang="fr-CA" sz="1600" dirty="0">
                <a:latin typeface="Arial Narrow" panose="020B0606020202030204" pitchFamily="34" charset="0"/>
              </a:rPr>
              <a:t>Cour latérale ou arrière;</a:t>
            </a:r>
          </a:p>
          <a:p>
            <a:pPr lvl="1" algn="just"/>
            <a:r>
              <a:rPr lang="fr-CA" sz="1600" dirty="0">
                <a:latin typeface="Arial Narrow" panose="020B0606020202030204" pitchFamily="34" charset="0"/>
              </a:rPr>
              <a:t>Nombre maximal de 2 véhicules par terrain;</a:t>
            </a:r>
          </a:p>
          <a:p>
            <a:pPr lvl="1" algn="just"/>
            <a:r>
              <a:rPr lang="fr-CA" sz="1600" dirty="0">
                <a:latin typeface="Arial Narrow" panose="020B0606020202030204" pitchFamily="34" charset="0"/>
              </a:rPr>
              <a:t>1,5 m d’une ligne latérale ou arrière;</a:t>
            </a:r>
          </a:p>
          <a:p>
            <a:pPr lvl="1" algn="just"/>
            <a:r>
              <a:rPr lang="fr-CA" sz="1600" dirty="0">
                <a:latin typeface="Arial Narrow" panose="020B0606020202030204" pitchFamily="34" charset="0"/>
              </a:rPr>
              <a:t>Ne peut servir à des fins d’habitation </a:t>
            </a:r>
            <a:r>
              <a:rPr lang="fr-CA" sz="1600" b="1" u="sng" dirty="0">
                <a:latin typeface="Arial Narrow" panose="020B0606020202030204" pitchFamily="34" charset="0"/>
              </a:rPr>
              <a:t>permanente</a:t>
            </a:r>
            <a:r>
              <a:rPr lang="fr-CA" sz="1600" dirty="0">
                <a:latin typeface="Arial Narrow" panose="020B0606020202030204" pitchFamily="34" charset="0"/>
              </a:rPr>
              <a:t> ou être utilisé à des fins commerciales.</a:t>
            </a:r>
          </a:p>
          <a:p>
            <a:pPr algn="just"/>
            <a:r>
              <a:rPr lang="fr-CA" sz="2000" dirty="0">
                <a:latin typeface="Arial Narrow" panose="020B0606020202030204" pitchFamily="34" charset="0"/>
              </a:rPr>
              <a:t>En dehors d’un périmètre urbain, sera autorisée sur un terrain vacant ou construit et sans limitation du nombre.  Elle ne pourra pas servir à des fins d’habitation permanente;</a:t>
            </a:r>
          </a:p>
          <a:p>
            <a:pPr algn="just"/>
            <a:r>
              <a:rPr lang="fr-CA" sz="2000" dirty="0">
                <a:latin typeface="Arial Narrow" panose="020B0606020202030204" pitchFamily="34" charset="0"/>
              </a:rPr>
              <a:t>Dans un terrain de camping, aux conditions suivantes:</a:t>
            </a:r>
          </a:p>
          <a:p>
            <a:pPr lvl="1" algn="just"/>
            <a:r>
              <a:rPr lang="fr-CA" sz="1600" dirty="0">
                <a:latin typeface="Arial Narrow" panose="020B0606020202030204" pitchFamily="34" charset="0"/>
              </a:rPr>
              <a:t>Véhicule en état de fonctionner;</a:t>
            </a:r>
          </a:p>
          <a:p>
            <a:pPr lvl="1" algn="just"/>
            <a:r>
              <a:rPr lang="fr-CA" sz="1600" dirty="0">
                <a:latin typeface="Arial Narrow" panose="020B0606020202030204" pitchFamily="34" charset="0"/>
              </a:rPr>
              <a:t>À l’intérieur des marges prescrites dans la zone;</a:t>
            </a:r>
          </a:p>
          <a:p>
            <a:pPr lvl="1" algn="just"/>
            <a:r>
              <a:rPr lang="fr-CA" sz="1600" dirty="0">
                <a:latin typeface="Arial Narrow" panose="020B0606020202030204" pitchFamily="34" charset="0"/>
              </a:rPr>
              <a:t>Aucune annexe, construction ou équipement rattaché sauf auvent, moustiquaire, </a:t>
            </a:r>
            <a:r>
              <a:rPr lang="fr-CA" sz="1600" dirty="0" err="1">
                <a:latin typeface="Arial Narrow" panose="020B0606020202030204" pitchFamily="34" charset="0"/>
              </a:rPr>
              <a:t>gazebo</a:t>
            </a:r>
            <a:r>
              <a:rPr lang="fr-CA" sz="1600" dirty="0">
                <a:latin typeface="Arial Narrow" panose="020B0606020202030204" pitchFamily="34" charset="0"/>
              </a:rPr>
              <a:t>, galerie, patio;</a:t>
            </a:r>
          </a:p>
          <a:p>
            <a:pPr lvl="1" algn="just"/>
            <a:r>
              <a:rPr lang="fr-CA" sz="1600" dirty="0">
                <a:latin typeface="Arial Narrow" panose="020B0606020202030204" pitchFamily="34" charset="0"/>
              </a:rPr>
              <a:t>Possibilité d’avoir 1 bâtiment accessoire.</a:t>
            </a:r>
          </a:p>
        </p:txBody>
      </p:sp>
      <p:pic>
        <p:nvPicPr>
          <p:cNvPr id="3" name="Audio 2">
            <a:hlinkClick r:id="" action="ppaction://media"/>
            <a:extLst>
              <a:ext uri="{FF2B5EF4-FFF2-40B4-BE49-F238E27FC236}">
                <a16:creationId xmlns:a16="http://schemas.microsoft.com/office/drawing/2014/main" id="{C7F820E5-6BBD-4A02-B15A-76772DAAC45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83845920"/>
      </p:ext>
    </p:extLst>
  </p:cSld>
  <p:clrMapOvr>
    <a:masterClrMapping/>
  </p:clrMapOvr>
  <mc:AlternateContent xmlns:mc="http://schemas.openxmlformats.org/markup-compatibility/2006" xmlns:p14="http://schemas.microsoft.com/office/powerpoint/2010/main">
    <mc:Choice Requires="p14">
      <p:transition spd="slow" p14:dur="2000" advTm="68893"/>
    </mc:Choice>
    <mc:Fallback xmlns="">
      <p:transition spd="slow" advTm="688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0"/>
            <a:ext cx="10515600" cy="1325563"/>
          </a:xfrm>
        </p:spPr>
        <p:txBody>
          <a:bodyPr>
            <a:normAutofit/>
          </a:bodyPr>
          <a:lstStyle/>
          <a:p>
            <a:pPr algn="just">
              <a:spcBef>
                <a:spcPts val="1000"/>
              </a:spcBef>
            </a:pPr>
            <a:r>
              <a:rPr lang="fr-CA" sz="3200" b="1" cap="all" dirty="0">
                <a:solidFill>
                  <a:schemeClr val="bg2"/>
                </a:solidFill>
                <a:latin typeface="Arial Narrow" panose="020B0606020202030204" pitchFamily="34" charset="0"/>
                <a:ea typeface="+mn-ea"/>
                <a:cs typeface="+mn-cs"/>
              </a:rPr>
              <a:t>CHENIL</a:t>
            </a:r>
            <a:endParaRPr lang="fr-CA" sz="1800" b="1" cap="all" dirty="0">
              <a:solidFill>
                <a:schemeClr val="bg2"/>
              </a:solidFill>
              <a:latin typeface="Arial Narrow" panose="020B0606020202030204" pitchFamily="34" charset="0"/>
              <a:ea typeface="+mn-ea"/>
              <a:cs typeface="+mn-cs"/>
            </a:endParaRPr>
          </a:p>
        </p:txBody>
      </p:sp>
      <p:sp>
        <p:nvSpPr>
          <p:cNvPr id="3" name="Espace réservé du contenu 2"/>
          <p:cNvSpPr>
            <a:spLocks noGrp="1"/>
          </p:cNvSpPr>
          <p:nvPr>
            <p:ph idx="1"/>
          </p:nvPr>
        </p:nvSpPr>
        <p:spPr>
          <a:xfrm>
            <a:off x="838200" y="1478491"/>
            <a:ext cx="10515600" cy="4351338"/>
          </a:xfrm>
        </p:spPr>
        <p:txBody>
          <a:bodyPr>
            <a:normAutofit/>
          </a:bodyPr>
          <a:lstStyle/>
          <a:p>
            <a:pPr algn="just"/>
            <a:r>
              <a:rPr lang="fr-CA" sz="2400" dirty="0">
                <a:latin typeface="Arial Narrow" panose="020B0606020202030204" pitchFamily="34" charset="0"/>
              </a:rPr>
              <a:t>Qu’est-ce qu’un chenil ? </a:t>
            </a:r>
            <a:r>
              <a:rPr lang="fr-CA" sz="2000" dirty="0">
                <a:latin typeface="Arial Narrow" panose="020B0606020202030204" pitchFamily="34" charset="0"/>
              </a:rPr>
              <a:t>Un usage agricole incluant l’élevage ou la garde de plus de 3 chiens.  À titre non limitatif, </a:t>
            </a:r>
            <a:r>
              <a:rPr lang="fr-CA" sz="2000">
                <a:latin typeface="Arial Narrow" panose="020B0606020202030204" pitchFamily="34" charset="0"/>
              </a:rPr>
              <a:t>un élevage, </a:t>
            </a:r>
            <a:r>
              <a:rPr lang="fr-CA" sz="2000" dirty="0">
                <a:latin typeface="Arial Narrow" panose="020B0606020202030204" pitchFamily="34" charset="0"/>
              </a:rPr>
              <a:t>une fourrière, un service animalier, un refuge, un organisme de protection des animaux domestiques, la garde de chiens de traineau constituent un chenil.  Par contre, ne constituent pas un chenil, une animalerie, un service de toilettage, un établissement vétérinaire et un établissement d’enseignement (école de dressage) si les chiens sont gardés à l’intérieur du bâtiment principal.</a:t>
            </a:r>
          </a:p>
          <a:p>
            <a:pPr algn="just"/>
            <a:r>
              <a:rPr lang="fr-CA" sz="2400" dirty="0">
                <a:latin typeface="Arial Narrow" panose="020B0606020202030204" pitchFamily="34" charset="0"/>
              </a:rPr>
              <a:t>Dans quelles zones cet usage sera autorisé ? </a:t>
            </a:r>
          </a:p>
          <a:p>
            <a:pPr lvl="1" algn="just"/>
            <a:r>
              <a:rPr lang="fr-CA" sz="2000" dirty="0">
                <a:latin typeface="Arial Narrow" panose="020B0606020202030204" pitchFamily="34" charset="0"/>
              </a:rPr>
              <a:t>Zones agricoles, forestières</a:t>
            </a:r>
          </a:p>
        </p:txBody>
      </p:sp>
      <p:pic>
        <p:nvPicPr>
          <p:cNvPr id="4" name="Audio 3">
            <a:hlinkClick r:id="" action="ppaction://media"/>
            <a:extLst>
              <a:ext uri="{FF2B5EF4-FFF2-40B4-BE49-F238E27FC236}">
                <a16:creationId xmlns:a16="http://schemas.microsoft.com/office/drawing/2014/main" id="{715276FD-2EBA-4354-BB26-5BFCC3A8236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89926899"/>
      </p:ext>
    </p:extLst>
  </p:cSld>
  <p:clrMapOvr>
    <a:masterClrMapping/>
  </p:clrMapOvr>
  <mc:AlternateContent xmlns:mc="http://schemas.openxmlformats.org/markup-compatibility/2006" xmlns:p14="http://schemas.microsoft.com/office/powerpoint/2010/main">
    <mc:Choice Requires="p14">
      <p:transition spd="slow" p14:dur="2000" advTm="40867"/>
    </mc:Choice>
    <mc:Fallback xmlns="">
      <p:transition spd="slow" advTm="408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63121"/>
            <a:ext cx="10515600" cy="1325563"/>
          </a:xfrm>
        </p:spPr>
        <p:txBody>
          <a:bodyPr>
            <a:normAutofit/>
          </a:bodyPr>
          <a:lstStyle/>
          <a:p>
            <a:pPr algn="just">
              <a:spcBef>
                <a:spcPts val="1000"/>
              </a:spcBef>
            </a:pPr>
            <a:r>
              <a:rPr lang="fr-CA" sz="3200" b="1" cap="all" dirty="0">
                <a:solidFill>
                  <a:schemeClr val="bg2"/>
                </a:solidFill>
                <a:latin typeface="Arial Narrow" panose="020B0606020202030204" pitchFamily="34" charset="0"/>
                <a:ea typeface="+mn-ea"/>
                <a:cs typeface="+mn-cs"/>
              </a:rPr>
              <a:t>Usages complémentaires à l’habitation</a:t>
            </a:r>
            <a:r>
              <a:rPr lang="fr-CA" sz="2000" b="1" cap="all" dirty="0">
                <a:solidFill>
                  <a:schemeClr val="bg2"/>
                </a:solidFill>
                <a:latin typeface="Arial Narrow" panose="020B0606020202030204" pitchFamily="34" charset="0"/>
                <a:ea typeface="+mn-ea"/>
                <a:cs typeface="+mn-cs"/>
              </a:rPr>
              <a:t> </a:t>
            </a:r>
          </a:p>
        </p:txBody>
      </p:sp>
      <p:sp>
        <p:nvSpPr>
          <p:cNvPr id="3" name="Espace réservé du contenu 2"/>
          <p:cNvSpPr>
            <a:spLocks noGrp="1"/>
          </p:cNvSpPr>
          <p:nvPr>
            <p:ph idx="1"/>
          </p:nvPr>
        </p:nvSpPr>
        <p:spPr>
          <a:xfrm>
            <a:off x="838200" y="1478491"/>
            <a:ext cx="10515600" cy="4351338"/>
          </a:xfrm>
        </p:spPr>
        <p:txBody>
          <a:bodyPr>
            <a:normAutofit lnSpcReduction="10000"/>
          </a:bodyPr>
          <a:lstStyle/>
          <a:p>
            <a:pPr marL="0" indent="0" algn="just">
              <a:buNone/>
            </a:pPr>
            <a:r>
              <a:rPr lang="fr-CA" sz="2400" dirty="0">
                <a:latin typeface="Arial Narrow" panose="020B0606020202030204" pitchFamily="34" charset="0"/>
              </a:rPr>
              <a:t>Dans toutes les zones, pour un usage Habitation unifamiliale isolée, les usages complémentaires suivants seront autorisés à certaines conditions:</a:t>
            </a:r>
          </a:p>
          <a:p>
            <a:pPr marL="457200" indent="-457200" algn="just">
              <a:buFont typeface="+mj-lt"/>
              <a:buAutoNum type="arabicPeriod"/>
            </a:pPr>
            <a:r>
              <a:rPr lang="fr-CA" sz="2000" dirty="0">
                <a:latin typeface="Arial Narrow" panose="020B0606020202030204" pitchFamily="34" charset="0"/>
              </a:rPr>
              <a:t>Services personnels et professionnels;</a:t>
            </a:r>
          </a:p>
          <a:p>
            <a:pPr marL="457200" indent="-457200" algn="just">
              <a:buFont typeface="+mj-lt"/>
              <a:buAutoNum type="arabicPeriod"/>
            </a:pPr>
            <a:r>
              <a:rPr lang="fr-CA" sz="2000" dirty="0">
                <a:latin typeface="Arial Narrow" panose="020B0606020202030204" pitchFamily="34" charset="0"/>
              </a:rPr>
              <a:t>Location de 5 chambres ou gîte touristique;</a:t>
            </a:r>
          </a:p>
          <a:p>
            <a:pPr marL="457200" indent="-457200" algn="just">
              <a:buFont typeface="+mj-lt"/>
              <a:buAutoNum type="arabicPeriod"/>
            </a:pPr>
            <a:r>
              <a:rPr lang="fr-CA" sz="2000" dirty="0">
                <a:latin typeface="Arial Narrow" panose="020B0606020202030204" pitchFamily="34" charset="0"/>
              </a:rPr>
              <a:t>Deux logements additionnels;</a:t>
            </a:r>
          </a:p>
          <a:p>
            <a:pPr marL="457200" indent="-457200" algn="just">
              <a:buFont typeface="+mj-lt"/>
              <a:buAutoNum type="arabicPeriod"/>
            </a:pPr>
            <a:r>
              <a:rPr lang="fr-CA" sz="2000" dirty="0">
                <a:latin typeface="Arial Narrow" panose="020B0606020202030204" pitchFamily="34" charset="0"/>
              </a:rPr>
              <a:t>Service de garde en milieu familial;</a:t>
            </a:r>
          </a:p>
          <a:p>
            <a:pPr marL="457200" indent="-457200" algn="just">
              <a:buFont typeface="+mj-lt"/>
              <a:buAutoNum type="arabicPeriod"/>
            </a:pPr>
            <a:r>
              <a:rPr lang="fr-CA" sz="2000" dirty="0">
                <a:latin typeface="Arial Narrow" panose="020B0606020202030204" pitchFamily="34" charset="0"/>
              </a:rPr>
              <a:t>Ressource intermédiaire et ressource de type familial;</a:t>
            </a:r>
          </a:p>
          <a:p>
            <a:pPr marL="457200" indent="-457200" algn="just">
              <a:buFont typeface="+mj-lt"/>
              <a:buAutoNum type="arabicPeriod"/>
            </a:pPr>
            <a:r>
              <a:rPr lang="fr-CA" sz="2000" dirty="0">
                <a:latin typeface="Arial Narrow" panose="020B0606020202030204" pitchFamily="34" charset="0"/>
              </a:rPr>
              <a:t>Garde de 4 poules;</a:t>
            </a:r>
          </a:p>
          <a:p>
            <a:pPr marL="0" indent="0" algn="just">
              <a:buNone/>
            </a:pPr>
            <a:r>
              <a:rPr lang="fr-CA" sz="2400" dirty="0">
                <a:latin typeface="Arial Narrow" panose="020B0606020202030204" pitchFamily="34" charset="0"/>
              </a:rPr>
              <a:t>Dans certaines zones:</a:t>
            </a:r>
          </a:p>
          <a:p>
            <a:pPr marL="457200" indent="-457200" algn="just">
              <a:buFont typeface="+mj-lt"/>
              <a:buAutoNum type="arabicPeriod" startAt="7"/>
            </a:pPr>
            <a:r>
              <a:rPr lang="fr-CA" sz="2000" dirty="0">
                <a:latin typeface="Arial Narrow" panose="020B0606020202030204" pitchFamily="34" charset="0"/>
              </a:rPr>
              <a:t>Garde de petits animaux (fermette);</a:t>
            </a:r>
          </a:p>
          <a:p>
            <a:pPr marL="457200" indent="-457200" algn="just">
              <a:buFont typeface="+mj-lt"/>
              <a:buAutoNum type="arabicPeriod" startAt="7"/>
            </a:pPr>
            <a:r>
              <a:rPr lang="fr-CA" sz="2000" dirty="0">
                <a:latin typeface="Arial Narrow" panose="020B0606020202030204" pitchFamily="34" charset="0"/>
              </a:rPr>
              <a:t>Apiculture.</a:t>
            </a:r>
          </a:p>
        </p:txBody>
      </p:sp>
      <p:pic>
        <p:nvPicPr>
          <p:cNvPr id="4" name="Audio 3">
            <a:hlinkClick r:id="" action="ppaction://media"/>
            <a:extLst>
              <a:ext uri="{FF2B5EF4-FFF2-40B4-BE49-F238E27FC236}">
                <a16:creationId xmlns:a16="http://schemas.microsoft.com/office/drawing/2014/main" id="{A96F0D71-8842-4395-8070-3ECFBF862D7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12675026"/>
      </p:ext>
    </p:extLst>
  </p:cSld>
  <p:clrMapOvr>
    <a:masterClrMapping/>
  </p:clrMapOvr>
  <mc:AlternateContent xmlns:mc="http://schemas.openxmlformats.org/markup-compatibility/2006" xmlns:p14="http://schemas.microsoft.com/office/powerpoint/2010/main">
    <mc:Choice Requires="p14">
      <p:transition spd="slow" p14:dur="2000" advTm="42585"/>
    </mc:Choice>
    <mc:Fallback xmlns="">
      <p:transition spd="slow" advTm="425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71510"/>
            <a:ext cx="10515600" cy="1325563"/>
          </a:xfrm>
        </p:spPr>
        <p:txBody>
          <a:bodyPr>
            <a:normAutofit/>
          </a:bodyPr>
          <a:lstStyle/>
          <a:p>
            <a:pPr algn="just">
              <a:spcBef>
                <a:spcPts val="1000"/>
              </a:spcBef>
            </a:pPr>
            <a:r>
              <a:rPr lang="fr-CA" sz="2800" b="1" cap="all" dirty="0">
                <a:solidFill>
                  <a:schemeClr val="bg2"/>
                </a:solidFill>
                <a:latin typeface="Arial Narrow" panose="020B0606020202030204" pitchFamily="34" charset="0"/>
                <a:ea typeface="+mn-ea"/>
                <a:cs typeface="+mn-cs"/>
              </a:rPr>
              <a:t>Usages complémentaires à ceux autres que l’habitation</a:t>
            </a:r>
          </a:p>
        </p:txBody>
      </p:sp>
      <p:sp>
        <p:nvSpPr>
          <p:cNvPr id="3" name="Espace réservé du contenu 2"/>
          <p:cNvSpPr>
            <a:spLocks noGrp="1"/>
          </p:cNvSpPr>
          <p:nvPr>
            <p:ph idx="1"/>
          </p:nvPr>
        </p:nvSpPr>
        <p:spPr>
          <a:xfrm>
            <a:off x="838200" y="1478491"/>
            <a:ext cx="10515600" cy="4351338"/>
          </a:xfrm>
        </p:spPr>
        <p:txBody>
          <a:bodyPr>
            <a:normAutofit/>
          </a:bodyPr>
          <a:lstStyle/>
          <a:p>
            <a:pPr marL="0" indent="0" algn="just">
              <a:buNone/>
            </a:pPr>
            <a:r>
              <a:rPr lang="fr-CA" sz="2400" dirty="0">
                <a:latin typeface="Arial Narrow" panose="020B0606020202030204" pitchFamily="34" charset="0"/>
              </a:rPr>
              <a:t>Dans toutes les zones, certains usages complémentaires à des usages autres que résidentiels seront autorisés à certaines conditions:</a:t>
            </a:r>
          </a:p>
          <a:p>
            <a:pPr marL="457200" indent="-457200" algn="just">
              <a:buFont typeface="+mj-lt"/>
              <a:buAutoNum type="arabicPeriod"/>
            </a:pPr>
            <a:r>
              <a:rPr lang="fr-CA" sz="2400" dirty="0">
                <a:latin typeface="Arial Narrow" panose="020B0606020202030204" pitchFamily="34" charset="0"/>
              </a:rPr>
              <a:t>Café-terrasse pour un restaurant ou débit d’alcool; </a:t>
            </a:r>
          </a:p>
          <a:p>
            <a:pPr marL="457200" indent="-457200" algn="just">
              <a:buFont typeface="+mj-lt"/>
              <a:buAutoNum type="arabicPeriod"/>
            </a:pPr>
            <a:r>
              <a:rPr lang="fr-CA" sz="2400" dirty="0">
                <a:latin typeface="Arial Narrow" panose="020B0606020202030204" pitchFamily="34" charset="0"/>
              </a:rPr>
              <a:t>Vente de boisson et restauration pour un relais de motoneige;</a:t>
            </a:r>
          </a:p>
          <a:p>
            <a:pPr marL="457200" indent="-457200" algn="just">
              <a:buFont typeface="+mj-lt"/>
              <a:buAutoNum type="arabicPeriod"/>
            </a:pPr>
            <a:r>
              <a:rPr lang="fr-CA" sz="2400" dirty="0">
                <a:latin typeface="Arial Narrow" panose="020B0606020202030204" pitchFamily="34" charset="0"/>
              </a:rPr>
              <a:t>Entreposage extérieur de matériaux divers pour une industrie ou un service gouvernemental qui entretien le réseau routier;</a:t>
            </a:r>
          </a:p>
          <a:p>
            <a:pPr marL="457200" indent="-457200" algn="just">
              <a:buFont typeface="+mj-lt"/>
              <a:buAutoNum type="arabicPeriod"/>
            </a:pPr>
            <a:r>
              <a:rPr lang="fr-CA" sz="2400" dirty="0">
                <a:latin typeface="Arial Narrow" panose="020B0606020202030204" pitchFamily="34" charset="0"/>
              </a:rPr>
              <a:t>Équipements récréatifs et services sanitaires pour une halte routière;</a:t>
            </a:r>
            <a:endParaRPr lang="fr-CA" sz="2000" dirty="0">
              <a:latin typeface="Arial Narrow" panose="020B0606020202030204" pitchFamily="34" charset="0"/>
            </a:endParaRPr>
          </a:p>
          <a:p>
            <a:pPr marL="457200" indent="-457200" algn="just">
              <a:buFont typeface="+mj-lt"/>
              <a:buAutoNum type="arabicPeriod"/>
            </a:pPr>
            <a:r>
              <a:rPr lang="fr-CA" sz="2400" dirty="0">
                <a:latin typeface="Arial Narrow" panose="020B0606020202030204" pitchFamily="34" charset="0"/>
              </a:rPr>
              <a:t>Hébergement</a:t>
            </a:r>
            <a:r>
              <a:rPr lang="fr-CA" sz="2000" dirty="0">
                <a:latin typeface="Arial Narrow" panose="020B0606020202030204" pitchFamily="34" charset="0"/>
              </a:rPr>
              <a:t> </a:t>
            </a:r>
            <a:r>
              <a:rPr lang="fr-CA" sz="2400" dirty="0">
                <a:latin typeface="Arial Narrow" panose="020B0606020202030204" pitchFamily="34" charset="0"/>
              </a:rPr>
              <a:t>touristique pour un usage récréotouristique.</a:t>
            </a:r>
            <a:endParaRPr lang="fr-CA" sz="2000" dirty="0">
              <a:latin typeface="Arial Narrow" panose="020B0606020202030204" pitchFamily="34" charset="0"/>
            </a:endParaRPr>
          </a:p>
        </p:txBody>
      </p:sp>
      <p:pic>
        <p:nvPicPr>
          <p:cNvPr id="4" name="Audio 3">
            <a:hlinkClick r:id="" action="ppaction://media"/>
            <a:extLst>
              <a:ext uri="{FF2B5EF4-FFF2-40B4-BE49-F238E27FC236}">
                <a16:creationId xmlns:a16="http://schemas.microsoft.com/office/drawing/2014/main" id="{AD5F8AB7-C360-4B2D-BD2A-196FE7DAF1D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409822684"/>
      </p:ext>
    </p:extLst>
  </p:cSld>
  <p:clrMapOvr>
    <a:masterClrMapping/>
  </p:clrMapOvr>
  <mc:AlternateContent xmlns:mc="http://schemas.openxmlformats.org/markup-compatibility/2006" xmlns:p14="http://schemas.microsoft.com/office/powerpoint/2010/main">
    <mc:Choice Requires="p14">
      <p:transition spd="slow" p14:dur="2000" advTm="41540"/>
    </mc:Choice>
    <mc:Fallback xmlns="">
      <p:transition spd="slow" advTm="415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60325"/>
            <a:ext cx="10515600" cy="1325563"/>
          </a:xfrm>
        </p:spPr>
        <p:txBody>
          <a:bodyPr>
            <a:normAutofit/>
          </a:bodyPr>
          <a:lstStyle/>
          <a:p>
            <a:pPr algn="just">
              <a:spcBef>
                <a:spcPts val="1000"/>
              </a:spcBef>
            </a:pPr>
            <a:r>
              <a:rPr lang="fr-CA" sz="2800" b="1" cap="all" dirty="0">
                <a:solidFill>
                  <a:schemeClr val="bg2"/>
                </a:solidFill>
                <a:latin typeface="Arial Narrow" panose="020B0606020202030204" pitchFamily="34" charset="0"/>
                <a:ea typeface="+mn-ea"/>
                <a:cs typeface="+mn-cs"/>
              </a:rPr>
              <a:t>garages, remises et serres isolés du bâtiment principal</a:t>
            </a:r>
          </a:p>
        </p:txBody>
      </p:sp>
      <p:sp>
        <p:nvSpPr>
          <p:cNvPr id="5" name="Espace réservé du contenu 2"/>
          <p:cNvSpPr txBox="1">
            <a:spLocks/>
          </p:cNvSpPr>
          <p:nvPr/>
        </p:nvSpPr>
        <p:spPr>
          <a:xfrm>
            <a:off x="838200" y="147849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fr-CA" sz="2000" dirty="0">
                <a:latin typeface="Arial Narrow" panose="020B0606020202030204" pitchFamily="34" charset="0"/>
              </a:rPr>
              <a:t>Pas de nombre maximum</a:t>
            </a:r>
          </a:p>
          <a:p>
            <a:pPr algn="just"/>
            <a:r>
              <a:rPr lang="fr-CA" sz="2000" dirty="0">
                <a:latin typeface="Arial Narrow" panose="020B0606020202030204" pitchFamily="34" charset="0"/>
              </a:rPr>
              <a:t>Superficie maximale totale de tous les bâtiments complémentaires pourra atteindre 20% de la superficie de terrain sans jamais excéder 350 m</a:t>
            </a:r>
            <a:r>
              <a:rPr lang="fr-CA" sz="2000" baseline="30000" dirty="0">
                <a:latin typeface="Arial Narrow" panose="020B0606020202030204" pitchFamily="34" charset="0"/>
              </a:rPr>
              <a:t>2</a:t>
            </a:r>
            <a:r>
              <a:rPr lang="fr-CA" sz="2000" dirty="0">
                <a:latin typeface="Arial Narrow" panose="020B0606020202030204" pitchFamily="34" charset="0"/>
              </a:rPr>
              <a:t>/terrain. La superficie de chaque bâtiment complémentaire ne devra pas dépasser la superficie du bâtiment principal.</a:t>
            </a:r>
          </a:p>
        </p:txBody>
      </p:sp>
      <p:pic>
        <p:nvPicPr>
          <p:cNvPr id="3" name="Audio 2">
            <a:hlinkClick r:id="" action="ppaction://media"/>
            <a:extLst>
              <a:ext uri="{FF2B5EF4-FFF2-40B4-BE49-F238E27FC236}">
                <a16:creationId xmlns:a16="http://schemas.microsoft.com/office/drawing/2014/main" id="{C1C42491-C93A-4126-98DE-A066F080E81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91589624"/>
      </p:ext>
    </p:extLst>
  </p:cSld>
  <p:clrMapOvr>
    <a:masterClrMapping/>
  </p:clrMapOvr>
  <mc:AlternateContent xmlns:mc="http://schemas.openxmlformats.org/markup-compatibility/2006" xmlns:p14="http://schemas.microsoft.com/office/powerpoint/2010/main">
    <mc:Choice Requires="p14">
      <p:transition spd="slow" p14:dur="2000" advTm="32670"/>
    </mc:Choice>
    <mc:Fallback xmlns="">
      <p:transition spd="slow" advTm="326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82285"/>
            <a:ext cx="10515600" cy="1325563"/>
          </a:xfrm>
        </p:spPr>
        <p:txBody>
          <a:bodyPr>
            <a:normAutofit/>
          </a:bodyPr>
          <a:lstStyle/>
          <a:p>
            <a:pPr algn="just">
              <a:spcBef>
                <a:spcPts val="1000"/>
              </a:spcBef>
            </a:pPr>
            <a:r>
              <a:rPr lang="fr-CA" sz="3200" b="1" cap="all" dirty="0">
                <a:solidFill>
                  <a:schemeClr val="bg2"/>
                </a:solidFill>
                <a:latin typeface="Arial Narrow" panose="020B0606020202030204" pitchFamily="34" charset="0"/>
              </a:rPr>
              <a:t>abris forestiers</a:t>
            </a:r>
            <a:endParaRPr lang="fr-CA" sz="3200" b="1" cap="all" dirty="0">
              <a:solidFill>
                <a:schemeClr val="bg2"/>
              </a:solidFill>
              <a:latin typeface="Arial Narrow" panose="020B0606020202030204" pitchFamily="34" charset="0"/>
              <a:ea typeface="+mn-ea"/>
              <a:cs typeface="+mn-cs"/>
            </a:endParaRPr>
          </a:p>
        </p:txBody>
      </p:sp>
      <p:sp>
        <p:nvSpPr>
          <p:cNvPr id="3" name="Espace réservé du contenu 2"/>
          <p:cNvSpPr>
            <a:spLocks noGrp="1"/>
          </p:cNvSpPr>
          <p:nvPr>
            <p:ph idx="1"/>
          </p:nvPr>
        </p:nvSpPr>
        <p:spPr>
          <a:xfrm>
            <a:off x="838200" y="1478491"/>
            <a:ext cx="10515600" cy="4634442"/>
          </a:xfrm>
        </p:spPr>
        <p:txBody>
          <a:bodyPr>
            <a:noAutofit/>
          </a:bodyPr>
          <a:lstStyle/>
          <a:p>
            <a:pPr marL="0" indent="0" algn="just">
              <a:buNone/>
            </a:pPr>
            <a:r>
              <a:rPr lang="fr-CA" sz="1800" dirty="0">
                <a:latin typeface="Arial Narrow" panose="020B0606020202030204" pitchFamily="34" charset="0"/>
              </a:rPr>
              <a:t>Autorisés dans les zones Foret privée et Forêt publique,</a:t>
            </a:r>
          </a:p>
          <a:p>
            <a:pPr marL="0" indent="0" algn="just">
              <a:buNone/>
            </a:pPr>
            <a:r>
              <a:rPr lang="fr-CA" sz="1800" dirty="0">
                <a:latin typeface="Arial Narrow" panose="020B0606020202030204" pitchFamily="34" charset="0"/>
              </a:rPr>
              <a:t>Autorisés dans toutes les cours,</a:t>
            </a:r>
          </a:p>
          <a:p>
            <a:pPr marL="0" indent="0" algn="just">
              <a:buNone/>
            </a:pPr>
            <a:r>
              <a:rPr lang="fr-CA" sz="1800" dirty="0">
                <a:latin typeface="Arial Narrow" panose="020B0606020202030204" pitchFamily="34" charset="0"/>
              </a:rPr>
              <a:t>Un seul abri sommaire pourra être construit sur une propriété d’au moins 0,5 hectare,</a:t>
            </a:r>
          </a:p>
          <a:p>
            <a:pPr marL="0" indent="0" algn="just">
              <a:buNone/>
            </a:pPr>
            <a:r>
              <a:rPr lang="fr-CA" sz="1800" dirty="0">
                <a:latin typeface="Arial Narrow" panose="020B0606020202030204" pitchFamily="34" charset="0"/>
              </a:rPr>
              <a:t>L'abri sommaire devra être utilisé exclusivement aux fins d'abriter temporairement des gens, des outils ou de l'équipement,</a:t>
            </a:r>
          </a:p>
          <a:p>
            <a:pPr marL="0" indent="0" algn="just">
              <a:buNone/>
            </a:pPr>
            <a:r>
              <a:rPr lang="fr-CA" sz="1800" dirty="0">
                <a:latin typeface="Arial Narrow" panose="020B0606020202030204" pitchFamily="34" charset="0"/>
              </a:rPr>
              <a:t>L'abri sommaire ne devra pas reposer sur une fondation, ne devra pas avoir de divisions intérieures,</a:t>
            </a:r>
          </a:p>
          <a:p>
            <a:pPr marL="0" indent="0" algn="just">
              <a:buNone/>
            </a:pPr>
            <a:r>
              <a:rPr lang="fr-CA" sz="1800" dirty="0">
                <a:latin typeface="Arial Narrow" panose="020B0606020202030204" pitchFamily="34" charset="0"/>
              </a:rPr>
              <a:t>La hauteur maximale sera de 6 m, </a:t>
            </a:r>
          </a:p>
          <a:p>
            <a:pPr marL="0" indent="0" algn="just">
              <a:buNone/>
            </a:pPr>
            <a:r>
              <a:rPr lang="fr-CA" sz="1800" dirty="0">
                <a:latin typeface="Arial Narrow" panose="020B0606020202030204" pitchFamily="34" charset="0"/>
              </a:rPr>
              <a:t>La superficie maximale sera de 50 m</a:t>
            </a:r>
            <a:r>
              <a:rPr lang="fr-CA" sz="1800" baseline="30000" dirty="0">
                <a:latin typeface="Arial Narrow" panose="020B0606020202030204" pitchFamily="34" charset="0"/>
              </a:rPr>
              <a:t>2</a:t>
            </a:r>
            <a:r>
              <a:rPr lang="fr-CA" sz="1800" dirty="0">
                <a:latin typeface="Arial Narrow" panose="020B0606020202030204" pitchFamily="34" charset="0"/>
              </a:rPr>
              <a:t>,</a:t>
            </a:r>
          </a:p>
          <a:p>
            <a:pPr marL="0" indent="0" algn="just">
              <a:buNone/>
            </a:pPr>
            <a:r>
              <a:rPr lang="fr-CA" sz="1800" dirty="0">
                <a:latin typeface="Arial Narrow" panose="020B0606020202030204" pitchFamily="34" charset="0"/>
              </a:rPr>
              <a:t>L'abri sommaire ne devra pas être relié à aucun service public (électricité, eau potable, égout, etc.) et ne devra pas être pourvu d'un système d'eau courante,</a:t>
            </a:r>
          </a:p>
          <a:p>
            <a:pPr marL="0" indent="0" algn="just">
              <a:buNone/>
            </a:pPr>
            <a:r>
              <a:rPr lang="fr-CA" sz="1800" dirty="0">
                <a:latin typeface="Arial Narrow" panose="020B0606020202030204" pitchFamily="34" charset="0"/>
              </a:rPr>
              <a:t>L'abri sommaire pourra disposer d'un cabinet à fosse sèche ou d’une toilette à terreau, </a:t>
            </a:r>
          </a:p>
          <a:p>
            <a:pPr marL="0" indent="0" algn="just">
              <a:buNone/>
            </a:pPr>
            <a:r>
              <a:rPr lang="fr-CA" sz="1800" dirty="0">
                <a:latin typeface="Arial Narrow" panose="020B0606020202030204" pitchFamily="34" charset="0"/>
              </a:rPr>
              <a:t>Une seule remise d’une superficie maximale de 15 m</a:t>
            </a:r>
            <a:r>
              <a:rPr lang="fr-CA" sz="1800" baseline="30000" dirty="0">
                <a:latin typeface="Arial Narrow" panose="020B0606020202030204" pitchFamily="34" charset="0"/>
              </a:rPr>
              <a:t>2</a:t>
            </a:r>
            <a:r>
              <a:rPr lang="fr-CA" sz="1800" dirty="0">
                <a:latin typeface="Arial Narrow" panose="020B0606020202030204" pitchFamily="34" charset="0"/>
              </a:rPr>
              <a:t> pourra être implantée en complément,</a:t>
            </a:r>
          </a:p>
          <a:p>
            <a:pPr marL="0" indent="0" algn="just">
              <a:buNone/>
            </a:pPr>
            <a:r>
              <a:rPr lang="fr-CA" sz="1800" dirty="0">
                <a:latin typeface="Arial Narrow" panose="020B0606020202030204" pitchFamily="34" charset="0"/>
              </a:rPr>
              <a:t>L’abri sommaire ne devra pas être visible de la voie publique.</a:t>
            </a:r>
          </a:p>
        </p:txBody>
      </p:sp>
      <p:pic>
        <p:nvPicPr>
          <p:cNvPr id="4" name="Audio 3">
            <a:hlinkClick r:id="" action="ppaction://media"/>
            <a:extLst>
              <a:ext uri="{FF2B5EF4-FFF2-40B4-BE49-F238E27FC236}">
                <a16:creationId xmlns:a16="http://schemas.microsoft.com/office/drawing/2014/main" id="{4061975F-D1A9-4E0E-A019-F8AD144CAF8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7753249"/>
      </p:ext>
    </p:extLst>
  </p:cSld>
  <p:clrMapOvr>
    <a:masterClrMapping/>
  </p:clrMapOvr>
  <mc:AlternateContent xmlns:mc="http://schemas.openxmlformats.org/markup-compatibility/2006" xmlns:p14="http://schemas.microsoft.com/office/powerpoint/2010/main">
    <mc:Choice Requires="p14">
      <p:transition spd="slow" p14:dur="2000" advTm="55124"/>
    </mc:Choice>
    <mc:Fallback xmlns="">
      <p:transition spd="slow" advTm="551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18255"/>
            <a:ext cx="10515600" cy="1325563"/>
          </a:xfrm>
        </p:spPr>
        <p:txBody>
          <a:bodyPr>
            <a:normAutofit/>
          </a:bodyPr>
          <a:lstStyle/>
          <a:p>
            <a:pPr algn="just">
              <a:spcBef>
                <a:spcPts val="1000"/>
              </a:spcBef>
            </a:pPr>
            <a:r>
              <a:rPr lang="fr-CA" sz="2800" b="1" cap="all" dirty="0">
                <a:solidFill>
                  <a:schemeClr val="bg2"/>
                </a:solidFill>
                <a:latin typeface="Arial Narrow" panose="020B0606020202030204" pitchFamily="34" charset="0"/>
                <a:ea typeface="+mn-ea"/>
                <a:cs typeface="+mn-cs"/>
              </a:rPr>
              <a:t>Normes obligatoires pour conformité au schéma</a:t>
            </a:r>
          </a:p>
        </p:txBody>
      </p:sp>
      <p:sp>
        <p:nvSpPr>
          <p:cNvPr id="3" name="Espace réservé du contenu 2"/>
          <p:cNvSpPr>
            <a:spLocks noGrp="1"/>
          </p:cNvSpPr>
          <p:nvPr>
            <p:ph idx="1"/>
          </p:nvPr>
        </p:nvSpPr>
        <p:spPr/>
        <p:txBody>
          <a:bodyPr>
            <a:normAutofit/>
          </a:bodyPr>
          <a:lstStyle/>
          <a:p>
            <a:pPr marL="457200" indent="-457200" algn="just">
              <a:buFont typeface="+mj-lt"/>
              <a:buAutoNum type="arabicPeriod"/>
            </a:pPr>
            <a:r>
              <a:rPr lang="fr-CA" sz="2400" dirty="0">
                <a:latin typeface="Arial Narrow" panose="020B0606020202030204" pitchFamily="34" charset="0"/>
              </a:rPr>
              <a:t>Protection des rives et du littoral,</a:t>
            </a:r>
          </a:p>
          <a:p>
            <a:pPr marL="457200" indent="-457200" algn="just">
              <a:buFont typeface="+mj-lt"/>
              <a:buAutoNum type="arabicPeriod"/>
            </a:pPr>
            <a:r>
              <a:rPr lang="fr-CA" sz="2400" dirty="0">
                <a:latin typeface="Arial Narrow" panose="020B0606020202030204" pitchFamily="34" charset="0"/>
              </a:rPr>
              <a:t>Plaines inondables,</a:t>
            </a:r>
          </a:p>
          <a:p>
            <a:pPr marL="457200" indent="-457200" algn="just">
              <a:buFont typeface="+mj-lt"/>
              <a:buAutoNum type="arabicPeriod"/>
            </a:pPr>
            <a:r>
              <a:rPr lang="fr-CA" sz="2400" dirty="0">
                <a:latin typeface="Arial Narrow" panose="020B0606020202030204" pitchFamily="34" charset="0"/>
              </a:rPr>
              <a:t>Zones de contraintes relatives à l’érosion côtière,</a:t>
            </a:r>
          </a:p>
          <a:p>
            <a:pPr marL="457200" indent="-457200" algn="just">
              <a:buFont typeface="+mj-lt"/>
              <a:buAutoNum type="arabicPeriod"/>
            </a:pPr>
            <a:r>
              <a:rPr lang="fr-CA" sz="2400" dirty="0">
                <a:latin typeface="Arial Narrow" panose="020B0606020202030204" pitchFamily="34" charset="0"/>
              </a:rPr>
              <a:t>Sites miniers (incluant les carrières et sablières),</a:t>
            </a:r>
          </a:p>
          <a:p>
            <a:pPr marL="457200" indent="-457200" algn="just">
              <a:buFont typeface="+mj-lt"/>
              <a:buAutoNum type="arabicPeriod"/>
            </a:pPr>
            <a:r>
              <a:rPr lang="fr-CA" sz="2400" dirty="0">
                <a:latin typeface="Arial Narrow" panose="020B0606020202030204" pitchFamily="34" charset="0"/>
              </a:rPr>
              <a:t>Résidences en zone agricole et distances séparatrices,</a:t>
            </a:r>
          </a:p>
          <a:p>
            <a:pPr marL="457200" indent="-457200" algn="just">
              <a:buFont typeface="+mj-lt"/>
              <a:buAutoNum type="arabicPeriod"/>
            </a:pPr>
            <a:r>
              <a:rPr lang="fr-CA" sz="2400" dirty="0">
                <a:latin typeface="Arial Narrow" panose="020B0606020202030204" pitchFamily="34" charset="0"/>
              </a:rPr>
              <a:t>Abattage d’arbres en forêt privée,</a:t>
            </a:r>
          </a:p>
          <a:p>
            <a:pPr marL="457200" indent="-457200" algn="just">
              <a:buFont typeface="+mj-lt"/>
              <a:buAutoNum type="arabicPeriod"/>
            </a:pPr>
            <a:r>
              <a:rPr lang="fr-CA" sz="2400" dirty="0">
                <a:latin typeface="Arial Narrow" panose="020B0606020202030204" pitchFamily="34" charset="0"/>
              </a:rPr>
              <a:t>Implantation d’éoliennes,</a:t>
            </a:r>
          </a:p>
          <a:p>
            <a:pPr marL="457200" indent="-457200" algn="just">
              <a:buFont typeface="+mj-lt"/>
              <a:buAutoNum type="arabicPeriod"/>
            </a:pPr>
            <a:r>
              <a:rPr lang="fr-CA" sz="2400" dirty="0">
                <a:latin typeface="Arial Narrow" panose="020B0606020202030204" pitchFamily="34" charset="0"/>
              </a:rPr>
              <a:t>Territoires d’intérêt.</a:t>
            </a:r>
          </a:p>
        </p:txBody>
      </p:sp>
      <p:pic>
        <p:nvPicPr>
          <p:cNvPr id="4" name="Audio 3">
            <a:hlinkClick r:id="" action="ppaction://media"/>
            <a:extLst>
              <a:ext uri="{FF2B5EF4-FFF2-40B4-BE49-F238E27FC236}">
                <a16:creationId xmlns:a16="http://schemas.microsoft.com/office/drawing/2014/main" id="{D70A9338-A8E9-44B0-B87C-91D9EB77181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39614087"/>
      </p:ext>
    </p:extLst>
  </p:cSld>
  <p:clrMapOvr>
    <a:masterClrMapping/>
  </p:clrMapOvr>
  <mc:AlternateContent xmlns:mc="http://schemas.openxmlformats.org/markup-compatibility/2006" xmlns:p14="http://schemas.microsoft.com/office/powerpoint/2010/main">
    <mc:Choice Requires="p14">
      <p:transition spd="slow" p14:dur="2000" advTm="34528"/>
    </mc:Choice>
    <mc:Fallback xmlns="">
      <p:transition spd="slow" advTm="345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164502"/>
            <a:ext cx="10515600" cy="1325563"/>
          </a:xfrm>
        </p:spPr>
        <p:txBody>
          <a:bodyPr/>
          <a:lstStyle/>
          <a:p>
            <a:r>
              <a:rPr lang="fr-CA" sz="4400" b="1" cap="all" dirty="0">
                <a:solidFill>
                  <a:schemeClr val="bg2"/>
                </a:solidFill>
                <a:latin typeface="Arial Narrow" panose="020B0606020202030204" pitchFamily="34" charset="0"/>
                <a:ea typeface="+mn-ea"/>
                <a:cs typeface="+mn-cs"/>
              </a:rPr>
              <a:t>RÈGLEMENT DE LOTISSEMENT - contenu</a:t>
            </a:r>
            <a:endParaRPr lang="fr-CA" dirty="0"/>
          </a:p>
        </p:txBody>
      </p:sp>
      <p:sp>
        <p:nvSpPr>
          <p:cNvPr id="3" name="Espace réservé du contenu 2"/>
          <p:cNvSpPr>
            <a:spLocks noGrp="1"/>
          </p:cNvSpPr>
          <p:nvPr>
            <p:ph idx="1"/>
          </p:nvPr>
        </p:nvSpPr>
        <p:spPr>
          <a:xfrm>
            <a:off x="838200" y="1490065"/>
            <a:ext cx="10515600" cy="4351338"/>
          </a:xfrm>
        </p:spPr>
        <p:txBody>
          <a:bodyPr/>
          <a:lstStyle/>
          <a:p>
            <a:pPr>
              <a:buFont typeface="Wingdings" panose="05000000000000000000" pitchFamily="2" charset="2"/>
              <a:buChar char="§"/>
            </a:pPr>
            <a:r>
              <a:rPr lang="fr-CA" dirty="0">
                <a:latin typeface="Arial Narrow" panose="020B0606020202030204" pitchFamily="34" charset="0"/>
              </a:rPr>
              <a:t>Contient les dimensions minimales des lots </a:t>
            </a:r>
          </a:p>
          <a:p>
            <a:pPr lvl="1">
              <a:buFont typeface="Wingdings" panose="05000000000000000000" pitchFamily="2" charset="2"/>
              <a:buChar char="§"/>
            </a:pPr>
            <a:r>
              <a:rPr lang="fr-CA" dirty="0">
                <a:latin typeface="Arial Narrow" panose="020B0606020202030204" pitchFamily="34" charset="0"/>
              </a:rPr>
              <a:t>Desservis, non desservis ou partiellement desservis par l’aqueduc et l’égout,</a:t>
            </a:r>
          </a:p>
          <a:p>
            <a:pPr lvl="1">
              <a:buFont typeface="Wingdings" panose="05000000000000000000" pitchFamily="2" charset="2"/>
              <a:buChar char="§"/>
            </a:pPr>
            <a:r>
              <a:rPr lang="fr-CA" dirty="0">
                <a:latin typeface="Arial Narrow" panose="020B0606020202030204" pitchFamily="34" charset="0"/>
              </a:rPr>
              <a:t>Proximité d’un lac ou d’un cour d’eau</a:t>
            </a:r>
          </a:p>
          <a:p>
            <a:endParaRPr lang="fr-CA" dirty="0"/>
          </a:p>
        </p:txBody>
      </p:sp>
      <p:pic>
        <p:nvPicPr>
          <p:cNvPr id="4" name="Audio 3">
            <a:hlinkClick r:id="" action="ppaction://media"/>
            <a:extLst>
              <a:ext uri="{FF2B5EF4-FFF2-40B4-BE49-F238E27FC236}">
                <a16:creationId xmlns:a16="http://schemas.microsoft.com/office/drawing/2014/main" id="{568AD1CD-EF95-44DB-B775-EB748E6AD8C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62479131"/>
      </p:ext>
    </p:extLst>
  </p:cSld>
  <p:clrMapOvr>
    <a:masterClrMapping/>
  </p:clrMapOvr>
  <mc:AlternateContent xmlns:mc="http://schemas.openxmlformats.org/markup-compatibility/2006" xmlns:p14="http://schemas.microsoft.com/office/powerpoint/2010/main">
    <mc:Choice Requires="p14">
      <p:transition spd="slow" p14:dur="2000" advTm="26238"/>
    </mc:Choice>
    <mc:Fallback xmlns="">
      <p:transition spd="slow" advTm="262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164502"/>
            <a:ext cx="10515600" cy="1325563"/>
          </a:xfrm>
        </p:spPr>
        <p:txBody>
          <a:bodyPr>
            <a:normAutofit/>
          </a:bodyPr>
          <a:lstStyle/>
          <a:p>
            <a:r>
              <a:rPr lang="fr-CA" sz="2800" b="1" cap="all" dirty="0">
                <a:solidFill>
                  <a:schemeClr val="bg2"/>
                </a:solidFill>
                <a:latin typeface="Arial Narrow" panose="020B0606020202030204" pitchFamily="34" charset="0"/>
                <a:ea typeface="+mn-ea"/>
                <a:cs typeface="+mn-cs"/>
              </a:rPr>
              <a:t>dimensions minimales des lots </a:t>
            </a:r>
            <a:endParaRPr lang="fr-CA" sz="2800" dirty="0"/>
          </a:p>
        </p:txBody>
      </p:sp>
      <p:graphicFrame>
        <p:nvGraphicFramePr>
          <p:cNvPr id="4" name="Espace réservé du contenu 3">
            <a:extLst>
              <a:ext uri="{FF2B5EF4-FFF2-40B4-BE49-F238E27FC236}">
                <a16:creationId xmlns:a16="http://schemas.microsoft.com/office/drawing/2014/main" id="{0673A586-79F7-4E13-9863-F508B811A50D}"/>
              </a:ext>
            </a:extLst>
          </p:cNvPr>
          <p:cNvGraphicFramePr>
            <a:graphicFrameLocks noGrp="1"/>
          </p:cNvGraphicFramePr>
          <p:nvPr>
            <p:ph idx="1"/>
            <p:extLst>
              <p:ext uri="{D42A27DB-BD31-4B8C-83A1-F6EECF244321}">
                <p14:modId xmlns:p14="http://schemas.microsoft.com/office/powerpoint/2010/main" val="123636918"/>
              </p:ext>
            </p:extLst>
          </p:nvPr>
        </p:nvGraphicFramePr>
        <p:xfrm>
          <a:off x="931178" y="1635854"/>
          <a:ext cx="10016455" cy="3389153"/>
        </p:xfrm>
        <a:graphic>
          <a:graphicData uri="http://schemas.openxmlformats.org/drawingml/2006/table">
            <a:tbl>
              <a:tblPr firstRow="1" firstCol="1" bandRow="1">
                <a:tableStyleId>{5C22544A-7EE6-4342-B048-85BDC9FD1C3A}</a:tableStyleId>
              </a:tblPr>
              <a:tblGrid>
                <a:gridCol w="3390681">
                  <a:extLst>
                    <a:ext uri="{9D8B030D-6E8A-4147-A177-3AD203B41FA5}">
                      <a16:colId xmlns:a16="http://schemas.microsoft.com/office/drawing/2014/main" val="2801865708"/>
                    </a:ext>
                  </a:extLst>
                </a:gridCol>
                <a:gridCol w="2487005">
                  <a:extLst>
                    <a:ext uri="{9D8B030D-6E8A-4147-A177-3AD203B41FA5}">
                      <a16:colId xmlns:a16="http://schemas.microsoft.com/office/drawing/2014/main" val="3657378691"/>
                    </a:ext>
                  </a:extLst>
                </a:gridCol>
                <a:gridCol w="2155950">
                  <a:extLst>
                    <a:ext uri="{9D8B030D-6E8A-4147-A177-3AD203B41FA5}">
                      <a16:colId xmlns:a16="http://schemas.microsoft.com/office/drawing/2014/main" val="1729671552"/>
                    </a:ext>
                  </a:extLst>
                </a:gridCol>
                <a:gridCol w="1982819">
                  <a:extLst>
                    <a:ext uri="{9D8B030D-6E8A-4147-A177-3AD203B41FA5}">
                      <a16:colId xmlns:a16="http://schemas.microsoft.com/office/drawing/2014/main" val="276700716"/>
                    </a:ext>
                  </a:extLst>
                </a:gridCol>
              </a:tblGrid>
              <a:tr h="609019">
                <a:tc>
                  <a:txBody>
                    <a:bodyPr/>
                    <a:lstStyle/>
                    <a:p>
                      <a:pPr algn="just">
                        <a:spcBef>
                          <a:spcPts val="600"/>
                        </a:spcBef>
                        <a:spcAft>
                          <a:spcPts val="600"/>
                        </a:spcAft>
                      </a:pPr>
                      <a:r>
                        <a:rPr lang="fr-CA" sz="1400" dirty="0">
                          <a:solidFill>
                            <a:schemeClr val="tx1"/>
                          </a:solidFill>
                          <a:effectLst/>
                          <a:latin typeface="Arial Narrow" panose="020B0606020202030204" pitchFamily="34" charset="0"/>
                        </a:rPr>
                        <a:t> </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spcBef>
                          <a:spcPts val="600"/>
                        </a:spcBef>
                        <a:spcAft>
                          <a:spcPts val="600"/>
                        </a:spcAft>
                      </a:pPr>
                      <a:r>
                        <a:rPr lang="fr-CA" sz="1400" dirty="0">
                          <a:solidFill>
                            <a:schemeClr val="tx1"/>
                          </a:solidFill>
                          <a:effectLst/>
                          <a:latin typeface="Arial Narrow" panose="020B0606020202030204" pitchFamily="34" charset="0"/>
                        </a:rPr>
                        <a:t>En bordure d'un lac ou d'un cours d'eau </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spcBef>
                          <a:spcPts val="600"/>
                        </a:spcBef>
                        <a:spcAft>
                          <a:spcPts val="600"/>
                        </a:spcAft>
                      </a:pPr>
                      <a:r>
                        <a:rPr lang="fr-CA" sz="1400" dirty="0">
                          <a:solidFill>
                            <a:schemeClr val="tx1"/>
                          </a:solidFill>
                          <a:effectLst/>
                          <a:latin typeface="Arial Narrow" panose="020B0606020202030204" pitchFamily="34" charset="0"/>
                        </a:rPr>
                        <a:t>Ailleurs</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spcBef>
                          <a:spcPts val="600"/>
                        </a:spcBef>
                        <a:spcAft>
                          <a:spcPts val="600"/>
                        </a:spcAft>
                      </a:pPr>
                      <a:r>
                        <a:rPr lang="fr-CA" sz="1400" dirty="0">
                          <a:solidFill>
                            <a:schemeClr val="tx1"/>
                          </a:solidFill>
                          <a:effectLst/>
                          <a:latin typeface="Arial Narrow" panose="020B0606020202030204" pitchFamily="34" charset="0"/>
                        </a:rPr>
                        <a:t>En zone agricole</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238562533"/>
                  </a:ext>
                </a:extLst>
              </a:tr>
              <a:tr h="304510">
                <a:tc gridSpan="4">
                  <a:txBody>
                    <a:bodyPr/>
                    <a:lstStyle/>
                    <a:p>
                      <a:pPr algn="just">
                        <a:spcBef>
                          <a:spcPts val="600"/>
                        </a:spcBef>
                        <a:spcAft>
                          <a:spcPts val="600"/>
                        </a:spcAft>
                      </a:pPr>
                      <a:r>
                        <a:rPr lang="fr-CA" sz="1400" dirty="0">
                          <a:solidFill>
                            <a:schemeClr val="tx1"/>
                          </a:solidFill>
                          <a:effectLst/>
                          <a:latin typeface="Arial Narrow" panose="020B0606020202030204" pitchFamily="34" charset="0"/>
                        </a:rPr>
                        <a:t>Lot non desservi</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fr-CA"/>
                    </a:p>
                  </a:txBody>
                  <a:tcPr/>
                </a:tc>
                <a:tc hMerge="1">
                  <a:txBody>
                    <a:bodyPr/>
                    <a:lstStyle/>
                    <a:p>
                      <a:endParaRPr lang="fr-CA"/>
                    </a:p>
                  </a:txBody>
                  <a:tcPr/>
                </a:tc>
                <a:tc hMerge="1">
                  <a:txBody>
                    <a:bodyPr/>
                    <a:lstStyle/>
                    <a:p>
                      <a:endParaRPr lang="fr-CA"/>
                    </a:p>
                  </a:txBody>
                  <a:tcPr/>
                </a:tc>
                <a:extLst>
                  <a:ext uri="{0D108BD9-81ED-4DB2-BD59-A6C34878D82A}">
                    <a16:rowId xmlns:a16="http://schemas.microsoft.com/office/drawing/2014/main" val="3225428994"/>
                  </a:ext>
                </a:extLst>
              </a:tr>
              <a:tr h="304510">
                <a:tc>
                  <a:txBody>
                    <a:bodyPr/>
                    <a:lstStyle/>
                    <a:p>
                      <a:pPr algn="just">
                        <a:spcBef>
                          <a:spcPts val="600"/>
                        </a:spcBef>
                        <a:spcAft>
                          <a:spcPts val="600"/>
                        </a:spcAft>
                      </a:pPr>
                      <a:r>
                        <a:rPr lang="fr-CA" sz="1400" b="0" dirty="0">
                          <a:solidFill>
                            <a:schemeClr val="tx1"/>
                          </a:solidFill>
                          <a:effectLst/>
                          <a:latin typeface="Arial Narrow" panose="020B0606020202030204" pitchFamily="34" charset="0"/>
                        </a:rPr>
                        <a:t>Superficie minimale (m</a:t>
                      </a:r>
                      <a:r>
                        <a:rPr lang="fr-CA" sz="1400" b="0" baseline="30000" dirty="0">
                          <a:solidFill>
                            <a:schemeClr val="tx1"/>
                          </a:solidFill>
                          <a:effectLst/>
                          <a:latin typeface="Arial Narrow" panose="020B0606020202030204" pitchFamily="34" charset="0"/>
                        </a:rPr>
                        <a:t>2</a:t>
                      </a:r>
                      <a:r>
                        <a:rPr lang="fr-CA" sz="1400" b="0" dirty="0">
                          <a:solidFill>
                            <a:schemeClr val="tx1"/>
                          </a:solidFill>
                          <a:effectLst/>
                          <a:latin typeface="Arial Narrow" panose="020B0606020202030204" pitchFamily="34" charset="0"/>
                        </a:rPr>
                        <a:t>)</a:t>
                      </a:r>
                      <a:endParaRPr lang="fr-CA" sz="1800" b="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dirty="0">
                          <a:solidFill>
                            <a:schemeClr val="tx1"/>
                          </a:solidFill>
                          <a:effectLst/>
                          <a:latin typeface="Arial Narrow" panose="020B0606020202030204" pitchFamily="34" charset="0"/>
                        </a:rPr>
                        <a:t>3 716 m</a:t>
                      </a:r>
                      <a:r>
                        <a:rPr lang="fr-CA" sz="1400" baseline="30000" dirty="0">
                          <a:solidFill>
                            <a:schemeClr val="tx1"/>
                          </a:solidFill>
                          <a:effectLst/>
                          <a:latin typeface="Arial Narrow" panose="020B0606020202030204" pitchFamily="34" charset="0"/>
                        </a:rPr>
                        <a:t>2</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dirty="0">
                          <a:solidFill>
                            <a:schemeClr val="tx1"/>
                          </a:solidFill>
                          <a:effectLst/>
                          <a:latin typeface="Arial Narrow" panose="020B0606020202030204" pitchFamily="34" charset="0"/>
                        </a:rPr>
                        <a:t>2 787 m</a:t>
                      </a:r>
                      <a:r>
                        <a:rPr lang="fr-CA" sz="1400" baseline="30000" dirty="0">
                          <a:solidFill>
                            <a:schemeClr val="tx1"/>
                          </a:solidFill>
                          <a:effectLst/>
                          <a:latin typeface="Arial Narrow" panose="020B0606020202030204" pitchFamily="34" charset="0"/>
                        </a:rPr>
                        <a:t>2</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a:solidFill>
                            <a:schemeClr val="tx1"/>
                          </a:solidFill>
                          <a:effectLst/>
                          <a:latin typeface="Arial Narrow" panose="020B0606020202030204" pitchFamily="34" charset="0"/>
                        </a:rPr>
                        <a:t>2 500 m</a:t>
                      </a:r>
                      <a:r>
                        <a:rPr lang="fr-CA" sz="1400" baseline="30000">
                          <a:solidFill>
                            <a:schemeClr val="tx1"/>
                          </a:solidFill>
                          <a:effectLst/>
                          <a:latin typeface="Arial Narrow" panose="020B0606020202030204" pitchFamily="34" charset="0"/>
                        </a:rPr>
                        <a:t>2</a:t>
                      </a:r>
                      <a:endParaRPr lang="fr-CA" sz="180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56439890"/>
                  </a:ext>
                </a:extLst>
              </a:tr>
              <a:tr h="304510">
                <a:tc>
                  <a:txBody>
                    <a:bodyPr/>
                    <a:lstStyle/>
                    <a:p>
                      <a:pPr algn="just">
                        <a:spcBef>
                          <a:spcPts val="600"/>
                        </a:spcBef>
                        <a:spcAft>
                          <a:spcPts val="600"/>
                        </a:spcAft>
                      </a:pPr>
                      <a:r>
                        <a:rPr lang="fr-CA" sz="1400" b="0" dirty="0" err="1">
                          <a:solidFill>
                            <a:schemeClr val="tx1"/>
                          </a:solidFill>
                          <a:effectLst/>
                          <a:latin typeface="Arial Narrow" panose="020B0606020202030204" pitchFamily="34" charset="0"/>
                        </a:rPr>
                        <a:t>Frontage</a:t>
                      </a:r>
                      <a:r>
                        <a:rPr lang="fr-CA" sz="1400" b="0" dirty="0">
                          <a:solidFill>
                            <a:schemeClr val="tx1"/>
                          </a:solidFill>
                          <a:effectLst/>
                          <a:latin typeface="Arial Narrow" panose="020B0606020202030204" pitchFamily="34" charset="0"/>
                        </a:rPr>
                        <a:t> minimal (m)</a:t>
                      </a:r>
                      <a:endParaRPr lang="fr-CA" sz="1800" b="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a:solidFill>
                            <a:schemeClr val="tx1"/>
                          </a:solidFill>
                          <a:effectLst/>
                          <a:latin typeface="Arial Narrow" panose="020B0606020202030204" pitchFamily="34" charset="0"/>
                        </a:rPr>
                        <a:t>45,72 m</a:t>
                      </a:r>
                      <a:endParaRPr lang="fr-CA" sz="180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dirty="0">
                          <a:solidFill>
                            <a:schemeClr val="tx1"/>
                          </a:solidFill>
                          <a:effectLst/>
                          <a:latin typeface="Arial Narrow" panose="020B0606020202030204" pitchFamily="34" charset="0"/>
                        </a:rPr>
                        <a:t>45,72 m</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a:solidFill>
                            <a:schemeClr val="tx1"/>
                          </a:solidFill>
                          <a:effectLst/>
                          <a:latin typeface="Arial Narrow" panose="020B0606020202030204" pitchFamily="34" charset="0"/>
                        </a:rPr>
                        <a:t>45</a:t>
                      </a:r>
                      <a:endParaRPr lang="fr-CA" sz="180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00387552"/>
                  </a:ext>
                </a:extLst>
              </a:tr>
              <a:tr h="344055">
                <a:tc>
                  <a:txBody>
                    <a:bodyPr/>
                    <a:lstStyle/>
                    <a:p>
                      <a:pPr algn="just">
                        <a:spcBef>
                          <a:spcPts val="600"/>
                        </a:spcBef>
                        <a:spcAft>
                          <a:spcPts val="600"/>
                        </a:spcAft>
                      </a:pPr>
                      <a:r>
                        <a:rPr lang="fr-CA" sz="1400" b="0" dirty="0">
                          <a:solidFill>
                            <a:schemeClr val="tx1"/>
                          </a:solidFill>
                          <a:effectLst/>
                          <a:latin typeface="Arial Narrow" panose="020B0606020202030204" pitchFamily="34" charset="0"/>
                        </a:rPr>
                        <a:t>Profondeur moyenne minimale (m)</a:t>
                      </a:r>
                      <a:endParaRPr lang="fr-CA" sz="1800" b="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dirty="0">
                          <a:solidFill>
                            <a:schemeClr val="tx1"/>
                          </a:solidFill>
                          <a:effectLst/>
                          <a:latin typeface="Arial Narrow" panose="020B0606020202030204" pitchFamily="34" charset="0"/>
                        </a:rPr>
                        <a:t>60 m</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dirty="0">
                          <a:solidFill>
                            <a:schemeClr val="tx1"/>
                          </a:solidFill>
                          <a:effectLst/>
                          <a:latin typeface="Arial Narrow" panose="020B0606020202030204" pitchFamily="34" charset="0"/>
                        </a:rPr>
                        <a:t>-</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a:solidFill>
                            <a:schemeClr val="tx1"/>
                          </a:solidFill>
                          <a:effectLst/>
                          <a:latin typeface="Arial Narrow" panose="020B0606020202030204" pitchFamily="34" charset="0"/>
                        </a:rPr>
                        <a:t>-</a:t>
                      </a:r>
                      <a:endParaRPr lang="fr-CA" sz="180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7556574"/>
                  </a:ext>
                </a:extLst>
              </a:tr>
              <a:tr h="304510">
                <a:tc gridSpan="4">
                  <a:txBody>
                    <a:bodyPr/>
                    <a:lstStyle/>
                    <a:p>
                      <a:pPr algn="just">
                        <a:spcBef>
                          <a:spcPts val="600"/>
                        </a:spcBef>
                        <a:spcAft>
                          <a:spcPts val="600"/>
                        </a:spcAft>
                      </a:pPr>
                      <a:r>
                        <a:rPr lang="fr-CA" sz="1400" dirty="0">
                          <a:solidFill>
                            <a:schemeClr val="tx1"/>
                          </a:solidFill>
                          <a:effectLst/>
                          <a:latin typeface="Arial Narrow" panose="020B0606020202030204" pitchFamily="34" charset="0"/>
                        </a:rPr>
                        <a:t>Lot partiellement desservi</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fr-CA"/>
                    </a:p>
                  </a:txBody>
                  <a:tcPr/>
                </a:tc>
                <a:tc hMerge="1">
                  <a:txBody>
                    <a:bodyPr/>
                    <a:lstStyle/>
                    <a:p>
                      <a:endParaRPr lang="fr-CA"/>
                    </a:p>
                  </a:txBody>
                  <a:tcPr/>
                </a:tc>
                <a:tc hMerge="1">
                  <a:txBody>
                    <a:bodyPr/>
                    <a:lstStyle/>
                    <a:p>
                      <a:endParaRPr lang="fr-CA"/>
                    </a:p>
                  </a:txBody>
                  <a:tcPr/>
                </a:tc>
                <a:extLst>
                  <a:ext uri="{0D108BD9-81ED-4DB2-BD59-A6C34878D82A}">
                    <a16:rowId xmlns:a16="http://schemas.microsoft.com/office/drawing/2014/main" val="154200941"/>
                  </a:ext>
                </a:extLst>
              </a:tr>
              <a:tr h="304510">
                <a:tc>
                  <a:txBody>
                    <a:bodyPr/>
                    <a:lstStyle/>
                    <a:p>
                      <a:pPr algn="just">
                        <a:spcBef>
                          <a:spcPts val="600"/>
                        </a:spcBef>
                        <a:spcAft>
                          <a:spcPts val="600"/>
                        </a:spcAft>
                      </a:pPr>
                      <a:r>
                        <a:rPr lang="fr-CA" sz="1400" b="0">
                          <a:solidFill>
                            <a:schemeClr val="tx1"/>
                          </a:solidFill>
                          <a:effectLst/>
                          <a:latin typeface="Arial Narrow" panose="020B0606020202030204" pitchFamily="34" charset="0"/>
                        </a:rPr>
                        <a:t>Superficie minimale (m</a:t>
                      </a:r>
                      <a:r>
                        <a:rPr lang="fr-CA" sz="1400" b="0" baseline="30000">
                          <a:solidFill>
                            <a:schemeClr val="tx1"/>
                          </a:solidFill>
                          <a:effectLst/>
                          <a:latin typeface="Arial Narrow" panose="020B0606020202030204" pitchFamily="34" charset="0"/>
                        </a:rPr>
                        <a:t>2</a:t>
                      </a:r>
                      <a:r>
                        <a:rPr lang="fr-CA" sz="1400" b="0">
                          <a:solidFill>
                            <a:schemeClr val="tx1"/>
                          </a:solidFill>
                          <a:effectLst/>
                          <a:latin typeface="Arial Narrow" panose="020B0606020202030204" pitchFamily="34" charset="0"/>
                        </a:rPr>
                        <a:t>)</a:t>
                      </a:r>
                      <a:endParaRPr lang="fr-CA" sz="1800" b="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a:solidFill>
                            <a:schemeClr val="tx1"/>
                          </a:solidFill>
                          <a:effectLst/>
                          <a:latin typeface="Arial Narrow" panose="020B0606020202030204" pitchFamily="34" charset="0"/>
                        </a:rPr>
                        <a:t>1 858 m</a:t>
                      </a:r>
                      <a:r>
                        <a:rPr lang="fr-CA" sz="1400" baseline="30000">
                          <a:solidFill>
                            <a:schemeClr val="tx1"/>
                          </a:solidFill>
                          <a:effectLst/>
                          <a:latin typeface="Arial Narrow" panose="020B0606020202030204" pitchFamily="34" charset="0"/>
                        </a:rPr>
                        <a:t>2</a:t>
                      </a:r>
                      <a:endParaRPr lang="fr-CA" sz="180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a:solidFill>
                            <a:schemeClr val="tx1"/>
                          </a:solidFill>
                          <a:effectLst/>
                          <a:latin typeface="Arial Narrow" panose="020B0606020202030204" pitchFamily="34" charset="0"/>
                        </a:rPr>
                        <a:t>1 393,5 m</a:t>
                      </a:r>
                      <a:r>
                        <a:rPr lang="fr-CA" sz="1400" baseline="30000">
                          <a:solidFill>
                            <a:schemeClr val="tx1"/>
                          </a:solidFill>
                          <a:effectLst/>
                          <a:latin typeface="Arial Narrow" panose="020B0606020202030204" pitchFamily="34" charset="0"/>
                        </a:rPr>
                        <a:t>2</a:t>
                      </a:r>
                      <a:endParaRPr lang="fr-CA" sz="180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dirty="0">
                          <a:solidFill>
                            <a:schemeClr val="tx1"/>
                          </a:solidFill>
                          <a:effectLst/>
                          <a:latin typeface="Arial Narrow" panose="020B0606020202030204" pitchFamily="34" charset="0"/>
                        </a:rPr>
                        <a:t>1 393,5 m</a:t>
                      </a:r>
                      <a:r>
                        <a:rPr lang="fr-CA" sz="1400" baseline="30000" dirty="0">
                          <a:solidFill>
                            <a:schemeClr val="tx1"/>
                          </a:solidFill>
                          <a:effectLst/>
                          <a:latin typeface="Arial Narrow" panose="020B0606020202030204" pitchFamily="34" charset="0"/>
                        </a:rPr>
                        <a:t>2</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54879438"/>
                  </a:ext>
                </a:extLst>
              </a:tr>
              <a:tr h="304510">
                <a:tc>
                  <a:txBody>
                    <a:bodyPr/>
                    <a:lstStyle/>
                    <a:p>
                      <a:pPr algn="just">
                        <a:spcBef>
                          <a:spcPts val="600"/>
                        </a:spcBef>
                        <a:spcAft>
                          <a:spcPts val="600"/>
                        </a:spcAft>
                      </a:pPr>
                      <a:r>
                        <a:rPr lang="fr-CA" sz="1400" b="0">
                          <a:solidFill>
                            <a:schemeClr val="tx1"/>
                          </a:solidFill>
                          <a:effectLst/>
                          <a:latin typeface="Arial Narrow" panose="020B0606020202030204" pitchFamily="34" charset="0"/>
                        </a:rPr>
                        <a:t>Frontage minimal (m)</a:t>
                      </a:r>
                      <a:endParaRPr lang="fr-CA" sz="1800" b="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a:solidFill>
                            <a:schemeClr val="tx1"/>
                          </a:solidFill>
                          <a:effectLst/>
                          <a:latin typeface="Arial Narrow" panose="020B0606020202030204" pitchFamily="34" charset="0"/>
                        </a:rPr>
                        <a:t>30,48 m</a:t>
                      </a:r>
                      <a:endParaRPr lang="fr-CA" sz="180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a:solidFill>
                            <a:schemeClr val="tx1"/>
                          </a:solidFill>
                          <a:effectLst/>
                          <a:latin typeface="Arial Narrow" panose="020B0606020202030204" pitchFamily="34" charset="0"/>
                        </a:rPr>
                        <a:t>22,86 m</a:t>
                      </a:r>
                      <a:endParaRPr lang="fr-CA" sz="180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dirty="0">
                          <a:solidFill>
                            <a:schemeClr val="tx1"/>
                          </a:solidFill>
                          <a:effectLst/>
                          <a:latin typeface="Arial Narrow" panose="020B0606020202030204" pitchFamily="34" charset="0"/>
                        </a:rPr>
                        <a:t>22,86 m</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00450016"/>
                  </a:ext>
                </a:extLst>
              </a:tr>
              <a:tr h="609019">
                <a:tc>
                  <a:txBody>
                    <a:bodyPr/>
                    <a:lstStyle/>
                    <a:p>
                      <a:pPr algn="just">
                        <a:spcBef>
                          <a:spcPts val="600"/>
                        </a:spcBef>
                        <a:spcAft>
                          <a:spcPts val="600"/>
                        </a:spcAft>
                      </a:pPr>
                      <a:r>
                        <a:rPr lang="fr-CA" sz="1400" b="0" dirty="0">
                          <a:solidFill>
                            <a:schemeClr val="tx1"/>
                          </a:solidFill>
                          <a:effectLst/>
                          <a:latin typeface="Arial Narrow" panose="020B0606020202030204" pitchFamily="34" charset="0"/>
                        </a:rPr>
                        <a:t>Profondeur moyenne minimale (m)</a:t>
                      </a:r>
                      <a:endParaRPr lang="fr-CA" sz="1800" b="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a:solidFill>
                            <a:schemeClr val="tx1"/>
                          </a:solidFill>
                          <a:effectLst/>
                          <a:latin typeface="Arial Narrow" panose="020B0606020202030204" pitchFamily="34" charset="0"/>
                        </a:rPr>
                        <a:t>60 m</a:t>
                      </a:r>
                      <a:endParaRPr lang="fr-CA" sz="180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a:solidFill>
                            <a:schemeClr val="tx1"/>
                          </a:solidFill>
                          <a:effectLst/>
                          <a:latin typeface="Arial Narrow" panose="020B0606020202030204" pitchFamily="34" charset="0"/>
                        </a:rPr>
                        <a:t>-</a:t>
                      </a:r>
                      <a:endParaRPr lang="fr-CA" sz="180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600"/>
                        </a:spcBef>
                        <a:spcAft>
                          <a:spcPts val="600"/>
                        </a:spcAft>
                      </a:pPr>
                      <a:r>
                        <a:rPr lang="fr-CA" sz="1400" dirty="0">
                          <a:solidFill>
                            <a:schemeClr val="tx1"/>
                          </a:solidFill>
                          <a:effectLst/>
                          <a:latin typeface="Arial Narrow" panose="020B0606020202030204" pitchFamily="34" charset="0"/>
                        </a:rPr>
                        <a:t>-</a:t>
                      </a:r>
                      <a:endParaRPr lang="fr-CA" sz="1800" dirty="0">
                        <a:solidFill>
                          <a:schemeClr val="tx1"/>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894948"/>
                  </a:ext>
                </a:extLst>
              </a:tr>
            </a:tbl>
          </a:graphicData>
        </a:graphic>
      </p:graphicFrame>
      <p:pic>
        <p:nvPicPr>
          <p:cNvPr id="3" name="Audio 2">
            <a:hlinkClick r:id="" action="ppaction://media"/>
            <a:extLst>
              <a:ext uri="{FF2B5EF4-FFF2-40B4-BE49-F238E27FC236}">
                <a16:creationId xmlns:a16="http://schemas.microsoft.com/office/drawing/2014/main" id="{95294061-2479-4211-A0F6-D26F01631EF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304348547"/>
      </p:ext>
    </p:extLst>
  </p:cSld>
  <p:clrMapOvr>
    <a:masterClrMapping/>
  </p:clrMapOvr>
  <mc:AlternateContent xmlns:mc="http://schemas.openxmlformats.org/markup-compatibility/2006" xmlns:p14="http://schemas.microsoft.com/office/powerpoint/2010/main">
    <mc:Choice Requires="p14">
      <p:transition spd="slow" p14:dur="2000" advTm="51223"/>
    </mc:Choice>
    <mc:Fallback xmlns="">
      <p:transition spd="slow" advTm="512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164502"/>
            <a:ext cx="10515600" cy="1325563"/>
          </a:xfrm>
        </p:spPr>
        <p:txBody>
          <a:bodyPr/>
          <a:lstStyle/>
          <a:p>
            <a:r>
              <a:rPr lang="fr-CA" sz="4400" b="1" cap="all" dirty="0">
                <a:solidFill>
                  <a:schemeClr val="bg2"/>
                </a:solidFill>
                <a:latin typeface="Arial Narrow" panose="020B0606020202030204" pitchFamily="34" charset="0"/>
                <a:ea typeface="+mn-ea"/>
                <a:cs typeface="+mn-cs"/>
              </a:rPr>
              <a:t>RÈGLEMENT DE CONSTRUCTION - contenu</a:t>
            </a:r>
            <a:endParaRPr lang="fr-CA" dirty="0"/>
          </a:p>
        </p:txBody>
      </p:sp>
      <p:sp>
        <p:nvSpPr>
          <p:cNvPr id="3" name="Espace réservé du contenu 2"/>
          <p:cNvSpPr>
            <a:spLocks noGrp="1"/>
          </p:cNvSpPr>
          <p:nvPr>
            <p:ph idx="1"/>
          </p:nvPr>
        </p:nvSpPr>
        <p:spPr>
          <a:xfrm>
            <a:off x="838200" y="1490065"/>
            <a:ext cx="10515600" cy="4351338"/>
          </a:xfrm>
        </p:spPr>
        <p:txBody>
          <a:bodyPr/>
          <a:lstStyle/>
          <a:p>
            <a:pPr>
              <a:buFont typeface="Wingdings" panose="05000000000000000000" pitchFamily="2" charset="2"/>
              <a:buChar char="§"/>
            </a:pPr>
            <a:r>
              <a:rPr lang="fr-CA" dirty="0">
                <a:latin typeface="Arial Narrow" panose="020B0606020202030204" pitchFamily="34" charset="0"/>
              </a:rPr>
              <a:t>Normes générales de construction (fondation, délai de finition, etc.),</a:t>
            </a:r>
          </a:p>
          <a:p>
            <a:pPr>
              <a:buFont typeface="Wingdings" panose="05000000000000000000" pitchFamily="2" charset="2"/>
              <a:buChar char="§"/>
            </a:pPr>
            <a:r>
              <a:rPr lang="fr-CA" dirty="0">
                <a:latin typeface="Arial Narrow" panose="020B0606020202030204" pitchFamily="34" charset="0"/>
              </a:rPr>
              <a:t>Éléments de fortification et de protection d’une construction,</a:t>
            </a:r>
          </a:p>
          <a:p>
            <a:pPr>
              <a:buFont typeface="Wingdings" panose="05000000000000000000" pitchFamily="2" charset="2"/>
              <a:buChar char="§"/>
            </a:pPr>
            <a:r>
              <a:rPr lang="fr-CA" dirty="0">
                <a:latin typeface="Arial Narrow" panose="020B0606020202030204" pitchFamily="34" charset="0"/>
              </a:rPr>
              <a:t>Reconstruction d’un bâtiment dérogatoire.</a:t>
            </a:r>
          </a:p>
          <a:p>
            <a:endParaRPr lang="fr-CA" dirty="0"/>
          </a:p>
        </p:txBody>
      </p:sp>
      <p:pic>
        <p:nvPicPr>
          <p:cNvPr id="4" name="Audio 3">
            <a:hlinkClick r:id="" action="ppaction://media"/>
            <a:extLst>
              <a:ext uri="{FF2B5EF4-FFF2-40B4-BE49-F238E27FC236}">
                <a16:creationId xmlns:a16="http://schemas.microsoft.com/office/drawing/2014/main" id="{257B555B-F56E-48FF-A805-7A89F27AA49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349957155"/>
      </p:ext>
    </p:extLst>
  </p:cSld>
  <p:clrMapOvr>
    <a:masterClrMapping/>
  </p:clrMapOvr>
  <mc:AlternateContent xmlns:mc="http://schemas.openxmlformats.org/markup-compatibility/2006" xmlns:p14="http://schemas.microsoft.com/office/powerpoint/2010/main">
    <mc:Choice Requires="p14">
      <p:transition spd="slow" p14:dur="2000" advTm="23846"/>
    </mc:Choice>
    <mc:Fallback xmlns="">
      <p:transition spd="slow" advTm="238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97855" y="78812"/>
            <a:ext cx="10515600" cy="1325563"/>
          </a:xfrm>
        </p:spPr>
        <p:txBody>
          <a:bodyPr>
            <a:normAutofit/>
          </a:bodyPr>
          <a:lstStyle/>
          <a:p>
            <a:pPr algn="just">
              <a:spcBef>
                <a:spcPts val="1000"/>
              </a:spcBef>
            </a:pPr>
            <a:r>
              <a:rPr lang="fr-CA" sz="2800" b="1" cap="all" dirty="0">
                <a:solidFill>
                  <a:schemeClr val="bg2"/>
                </a:solidFill>
                <a:latin typeface="Arial Narrow" panose="020B0606020202030204" pitchFamily="34" charset="0"/>
                <a:ea typeface="+mn-ea"/>
                <a:cs typeface="+mn-cs"/>
              </a:rPr>
              <a:t>RECONSTRUCTION OU RÉFECTION D’UN BÂTIMENT DÉROGATOIRE DÉTRUIT OU DEVENU DANGEREUX</a:t>
            </a:r>
          </a:p>
        </p:txBody>
      </p:sp>
      <p:sp>
        <p:nvSpPr>
          <p:cNvPr id="3" name="Espace réservé du contenu 2"/>
          <p:cNvSpPr>
            <a:spLocks noGrp="1"/>
          </p:cNvSpPr>
          <p:nvPr>
            <p:ph idx="1"/>
          </p:nvPr>
        </p:nvSpPr>
        <p:spPr>
          <a:xfrm>
            <a:off x="838200" y="1478492"/>
            <a:ext cx="10515600" cy="4351338"/>
          </a:xfrm>
        </p:spPr>
        <p:txBody>
          <a:bodyPr>
            <a:normAutofit/>
          </a:bodyPr>
          <a:lstStyle/>
          <a:p>
            <a:pPr marL="0" indent="0" algn="just">
              <a:buNone/>
            </a:pPr>
            <a:r>
              <a:rPr lang="fr-CA" sz="2400" dirty="0">
                <a:latin typeface="Arial Narrow" panose="020B0606020202030204" pitchFamily="34" charset="0"/>
              </a:rPr>
              <a:t>Ayant perdu au moins 50 % de sa valeur</a:t>
            </a:r>
          </a:p>
          <a:p>
            <a:pPr algn="just">
              <a:buFont typeface="Wingdings" panose="05000000000000000000" pitchFamily="2" charset="2"/>
              <a:buChar char="§"/>
            </a:pPr>
            <a:r>
              <a:rPr lang="fr-CA" sz="2400" dirty="0">
                <a:latin typeface="Arial Narrow" panose="020B0606020202030204" pitchFamily="34" charset="0"/>
              </a:rPr>
              <a:t>Réfection possible (même emplacement et même dimension) dans un délai de 12 mois si le terrain ne permet pas de se reconstruire conformément aux normes d’implantation – ne s’applique pas dans une zone de contraintes ou dans la rive,</a:t>
            </a:r>
          </a:p>
          <a:p>
            <a:pPr algn="just">
              <a:buFont typeface="Wingdings" panose="05000000000000000000" pitchFamily="2" charset="2"/>
              <a:buChar char="§"/>
            </a:pPr>
            <a:r>
              <a:rPr lang="fr-CA" sz="2400" dirty="0">
                <a:latin typeface="Arial Narrow" panose="020B0606020202030204" pitchFamily="34" charset="0"/>
              </a:rPr>
              <a:t>Reconstruction en conformité avec toutes les normes d’implantation.</a:t>
            </a:r>
          </a:p>
          <a:p>
            <a:pPr marL="914400" lvl="1" indent="-457200" algn="just">
              <a:buFont typeface="+mj-lt"/>
              <a:buAutoNum type="arabicPeriod"/>
            </a:pPr>
            <a:endParaRPr lang="fr-CA" sz="2000" dirty="0">
              <a:latin typeface="Arial Narrow" panose="020B0606020202030204" pitchFamily="34" charset="0"/>
            </a:endParaRPr>
          </a:p>
          <a:p>
            <a:pPr marL="457200" indent="-457200" algn="just">
              <a:buFont typeface="+mj-lt"/>
              <a:buAutoNum type="arabicPeriod" startAt="5"/>
            </a:pPr>
            <a:endParaRPr lang="fr-CA" sz="2400" dirty="0">
              <a:latin typeface="Arial Narrow" panose="020B0606020202030204" pitchFamily="34" charset="0"/>
            </a:endParaRPr>
          </a:p>
        </p:txBody>
      </p:sp>
      <p:pic>
        <p:nvPicPr>
          <p:cNvPr id="4" name="Audio 3">
            <a:hlinkClick r:id="" action="ppaction://media"/>
            <a:extLst>
              <a:ext uri="{FF2B5EF4-FFF2-40B4-BE49-F238E27FC236}">
                <a16:creationId xmlns:a16="http://schemas.microsoft.com/office/drawing/2014/main" id="{2E6F23D2-4DD2-42A3-8DAD-0FD20967174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30190743"/>
      </p:ext>
    </p:extLst>
  </p:cSld>
  <p:clrMapOvr>
    <a:masterClrMapping/>
  </p:clrMapOvr>
  <mc:AlternateContent xmlns:mc="http://schemas.openxmlformats.org/markup-compatibility/2006" xmlns:p14="http://schemas.microsoft.com/office/powerpoint/2010/main">
    <mc:Choice Requires="p14">
      <p:transition spd="slow" p14:dur="2000" advTm="35171"/>
    </mc:Choice>
    <mc:Fallback xmlns="">
      <p:transition spd="slow" advTm="351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0"/>
            <a:ext cx="10515600" cy="1325563"/>
          </a:xfrm>
        </p:spPr>
        <p:txBody>
          <a:bodyPr>
            <a:normAutofit/>
          </a:bodyPr>
          <a:lstStyle/>
          <a:p>
            <a:r>
              <a:rPr lang="fr-CA" sz="4000" b="1" cap="all" dirty="0">
                <a:solidFill>
                  <a:schemeClr val="bg2"/>
                </a:solidFill>
                <a:latin typeface="Arial Narrow" panose="020B0606020202030204" pitchFamily="34" charset="0"/>
                <a:ea typeface="+mn-ea"/>
                <a:cs typeface="+mn-cs"/>
              </a:rPr>
              <a:t>RÈGLEMENT SUR LES PERMIS - contenu</a:t>
            </a:r>
            <a:endParaRPr lang="fr-CA" sz="4000" dirty="0"/>
          </a:p>
        </p:txBody>
      </p:sp>
      <p:sp>
        <p:nvSpPr>
          <p:cNvPr id="3" name="Espace réservé du contenu 2"/>
          <p:cNvSpPr>
            <a:spLocks noGrp="1"/>
          </p:cNvSpPr>
          <p:nvPr>
            <p:ph idx="1"/>
          </p:nvPr>
        </p:nvSpPr>
        <p:spPr>
          <a:xfrm>
            <a:off x="838200" y="1490065"/>
            <a:ext cx="10515600" cy="4351338"/>
          </a:xfrm>
        </p:spPr>
        <p:txBody>
          <a:bodyPr/>
          <a:lstStyle/>
          <a:p>
            <a:pPr>
              <a:buFont typeface="Wingdings" panose="05000000000000000000" pitchFamily="2" charset="2"/>
              <a:buChar char="§"/>
            </a:pPr>
            <a:r>
              <a:rPr lang="fr-CA" dirty="0">
                <a:latin typeface="Arial Narrow" panose="020B0606020202030204" pitchFamily="34" charset="0"/>
              </a:rPr>
              <a:t>Conditions d’émission de permis,</a:t>
            </a:r>
          </a:p>
          <a:p>
            <a:pPr>
              <a:buFont typeface="Wingdings" panose="05000000000000000000" pitchFamily="2" charset="2"/>
              <a:buChar char="§"/>
            </a:pPr>
            <a:r>
              <a:rPr lang="fr-CA" dirty="0">
                <a:latin typeface="Arial Narrow" panose="020B0606020202030204" pitchFamily="34" charset="0"/>
              </a:rPr>
              <a:t>Travaux nécessitant un permis de construction, un certificat d’autorisation ou une déclaration de travaux,</a:t>
            </a:r>
          </a:p>
          <a:p>
            <a:pPr>
              <a:buFont typeface="Wingdings" panose="05000000000000000000" pitchFamily="2" charset="2"/>
              <a:buChar char="§"/>
            </a:pPr>
            <a:r>
              <a:rPr lang="fr-CA" dirty="0">
                <a:latin typeface="Arial Narrow" panose="020B0606020202030204" pitchFamily="34" charset="0"/>
              </a:rPr>
              <a:t>Documents à fournir lors d’une demande de permis.</a:t>
            </a:r>
          </a:p>
          <a:p>
            <a:endParaRPr lang="fr-CA" dirty="0"/>
          </a:p>
        </p:txBody>
      </p:sp>
      <p:pic>
        <p:nvPicPr>
          <p:cNvPr id="6" name="Audio 5">
            <a:hlinkClick r:id="" action="ppaction://media"/>
            <a:extLst>
              <a:ext uri="{FF2B5EF4-FFF2-40B4-BE49-F238E27FC236}">
                <a16:creationId xmlns:a16="http://schemas.microsoft.com/office/drawing/2014/main" id="{92BCB4CC-0DA1-4100-9954-6D1C1C25D1A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48973261"/>
      </p:ext>
    </p:extLst>
  </p:cSld>
  <p:clrMapOvr>
    <a:masterClrMapping/>
  </p:clrMapOvr>
  <mc:AlternateContent xmlns:mc="http://schemas.openxmlformats.org/markup-compatibility/2006" xmlns:p14="http://schemas.microsoft.com/office/powerpoint/2010/main">
    <mc:Choice Requires="p14">
      <p:transition spd="slow" p14:dur="2000" advTm="28379"/>
    </mc:Choice>
    <mc:Fallback xmlns="">
      <p:transition spd="slow" advTm="283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63360"/>
            <a:ext cx="10515600" cy="1325563"/>
          </a:xfrm>
        </p:spPr>
        <p:txBody>
          <a:bodyPr>
            <a:normAutofit/>
          </a:bodyPr>
          <a:lstStyle/>
          <a:p>
            <a:pPr algn="just">
              <a:spcBef>
                <a:spcPts val="1000"/>
              </a:spcBef>
            </a:pPr>
            <a:r>
              <a:rPr lang="fr-CA" sz="4000" b="1" dirty="0">
                <a:solidFill>
                  <a:schemeClr val="bg2"/>
                </a:solidFill>
                <a:latin typeface="Arial Narrow" panose="020B0606020202030204" pitchFamily="34" charset="0"/>
                <a:ea typeface="+mn-ea"/>
                <a:cs typeface="+mn-cs"/>
              </a:rPr>
              <a:t>PROCHAINES ÉTAPES</a:t>
            </a:r>
          </a:p>
        </p:txBody>
      </p:sp>
      <p:sp>
        <p:nvSpPr>
          <p:cNvPr id="3" name="Espace réservé du contenu 2"/>
          <p:cNvSpPr>
            <a:spLocks noGrp="1"/>
          </p:cNvSpPr>
          <p:nvPr>
            <p:ph idx="1"/>
          </p:nvPr>
        </p:nvSpPr>
        <p:spPr>
          <a:xfrm>
            <a:off x="838200" y="1453091"/>
            <a:ext cx="10515600" cy="4678767"/>
          </a:xfrm>
        </p:spPr>
        <p:txBody>
          <a:bodyPr>
            <a:normAutofit/>
          </a:bodyPr>
          <a:lstStyle/>
          <a:p>
            <a:pPr marL="342900" lvl="1" indent="-342900" algn="just">
              <a:spcBef>
                <a:spcPts val="1000"/>
              </a:spcBef>
              <a:buFont typeface="Wingdings" panose="05000000000000000000" pitchFamily="2" charset="2"/>
              <a:buChar char="§"/>
            </a:pPr>
            <a:r>
              <a:rPr lang="fr-CA" dirty="0">
                <a:latin typeface="Arial Narrow" panose="020B0606020202030204" pitchFamily="34" charset="0"/>
              </a:rPr>
              <a:t>Adoption des règlements avec ou sans changement;</a:t>
            </a:r>
          </a:p>
          <a:p>
            <a:pPr marL="342900" lvl="1" indent="-342900" algn="just">
              <a:spcBef>
                <a:spcPts val="1000"/>
              </a:spcBef>
              <a:buFont typeface="Wingdings" panose="05000000000000000000" pitchFamily="2" charset="2"/>
              <a:buChar char="§"/>
            </a:pPr>
            <a:r>
              <a:rPr lang="fr-CA" dirty="0">
                <a:latin typeface="Arial Narrow" panose="020B0606020202030204" pitchFamily="34" charset="0"/>
              </a:rPr>
              <a:t>Période de recours possible à la CMQ pour conformité entre le plan d’urbanisme et les règlements d’urbanisme;</a:t>
            </a:r>
          </a:p>
          <a:p>
            <a:pPr marL="342900" lvl="1" indent="-342900" algn="just">
              <a:spcBef>
                <a:spcPts val="1000"/>
              </a:spcBef>
              <a:buFont typeface="Wingdings" panose="05000000000000000000" pitchFamily="2" charset="2"/>
              <a:buChar char="§"/>
            </a:pPr>
            <a:r>
              <a:rPr lang="fr-CA" dirty="0">
                <a:latin typeface="Arial Narrow" panose="020B0606020202030204" pitchFamily="34" charset="0"/>
              </a:rPr>
              <a:t>Période d’approbation référendaire;</a:t>
            </a:r>
          </a:p>
          <a:p>
            <a:pPr marL="342900" lvl="1" indent="-342900" algn="just">
              <a:spcBef>
                <a:spcPts val="1000"/>
              </a:spcBef>
              <a:buFont typeface="Wingdings" panose="05000000000000000000" pitchFamily="2" charset="2"/>
              <a:buChar char="§"/>
            </a:pPr>
            <a:r>
              <a:rPr lang="fr-CA" dirty="0">
                <a:latin typeface="Arial Narrow" panose="020B0606020202030204" pitchFamily="34" charset="0"/>
              </a:rPr>
              <a:t>Conformité au schéma d’aménagement de la MRC;</a:t>
            </a:r>
          </a:p>
          <a:p>
            <a:pPr marL="342900" lvl="1" indent="-342900" algn="just">
              <a:spcBef>
                <a:spcPts val="1000"/>
              </a:spcBef>
              <a:buFont typeface="Wingdings" panose="05000000000000000000" pitchFamily="2" charset="2"/>
              <a:buChar char="§"/>
            </a:pPr>
            <a:r>
              <a:rPr lang="fr-CA" dirty="0">
                <a:latin typeface="Arial Narrow" panose="020B0606020202030204" pitchFamily="34" charset="0"/>
              </a:rPr>
              <a:t>Entrée en vigueur.</a:t>
            </a:r>
          </a:p>
        </p:txBody>
      </p:sp>
      <p:pic>
        <p:nvPicPr>
          <p:cNvPr id="4" name="Audio 3">
            <a:hlinkClick r:id="" action="ppaction://media"/>
            <a:extLst>
              <a:ext uri="{FF2B5EF4-FFF2-40B4-BE49-F238E27FC236}">
                <a16:creationId xmlns:a16="http://schemas.microsoft.com/office/drawing/2014/main" id="{44B73E38-BCA4-4BA5-9409-046E4160903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05797432"/>
      </p:ext>
    </p:extLst>
  </p:cSld>
  <p:clrMapOvr>
    <a:masterClrMapping/>
  </p:clrMapOvr>
  <mc:AlternateContent xmlns:mc="http://schemas.openxmlformats.org/markup-compatibility/2006" xmlns:p14="http://schemas.microsoft.com/office/powerpoint/2010/main">
    <mc:Choice Requires="p14">
      <p:transition spd="slow" p14:dur="2000" advTm="37774"/>
    </mc:Choice>
    <mc:Fallback xmlns="">
      <p:transition spd="slow" advTm="377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EDABCF-6C45-4014-93DF-D0A8C3E91E84}"/>
              </a:ext>
            </a:extLst>
          </p:cNvPr>
          <p:cNvSpPr>
            <a:spLocks noGrp="1"/>
          </p:cNvSpPr>
          <p:nvPr>
            <p:ph type="title"/>
          </p:nvPr>
        </p:nvSpPr>
        <p:spPr/>
        <p:txBody>
          <a:bodyPr/>
          <a:lstStyle/>
          <a:p>
            <a:endParaRPr lang="fr-CA"/>
          </a:p>
        </p:txBody>
      </p:sp>
      <p:sp>
        <p:nvSpPr>
          <p:cNvPr id="3" name="Espace réservé du contenu 2">
            <a:extLst>
              <a:ext uri="{FF2B5EF4-FFF2-40B4-BE49-F238E27FC236}">
                <a16:creationId xmlns:a16="http://schemas.microsoft.com/office/drawing/2014/main" id="{BD961663-3721-49AE-9453-34C8BEB842B9}"/>
              </a:ext>
            </a:extLst>
          </p:cNvPr>
          <p:cNvSpPr>
            <a:spLocks noGrp="1"/>
          </p:cNvSpPr>
          <p:nvPr>
            <p:ph idx="1"/>
          </p:nvPr>
        </p:nvSpPr>
        <p:spPr>
          <a:xfrm>
            <a:off x="2181138" y="2849082"/>
            <a:ext cx="7038363" cy="2779931"/>
          </a:xfrm>
        </p:spPr>
        <p:txBody>
          <a:bodyPr/>
          <a:lstStyle/>
          <a:p>
            <a:pPr marL="0" indent="0" algn="ctr">
              <a:buNone/>
            </a:pPr>
            <a:r>
              <a:rPr lang="fr-CA" b="1" dirty="0">
                <a:latin typeface="Arial Narrow" panose="020B0606020202030204" pitchFamily="34" charset="0"/>
              </a:rPr>
              <a:t>MERCI DE VOTRE ATTENTION ET N’HÉSITEZ PAS À NOUS TRANSMETTRE VOS QUESTIONS ET COMMENTAIRES.</a:t>
            </a:r>
          </a:p>
        </p:txBody>
      </p:sp>
      <p:pic>
        <p:nvPicPr>
          <p:cNvPr id="4" name="Audio 3">
            <a:hlinkClick r:id="" action="ppaction://media"/>
            <a:extLst>
              <a:ext uri="{FF2B5EF4-FFF2-40B4-BE49-F238E27FC236}">
                <a16:creationId xmlns:a16="http://schemas.microsoft.com/office/drawing/2014/main" id="{245454B0-EA00-4521-A134-3E7EC9F97F1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75187125"/>
      </p:ext>
    </p:extLst>
  </p:cSld>
  <p:clrMapOvr>
    <a:masterClrMapping/>
  </p:clrMapOvr>
  <mc:AlternateContent xmlns:mc="http://schemas.openxmlformats.org/markup-compatibility/2006" xmlns:p14="http://schemas.microsoft.com/office/powerpoint/2010/main">
    <mc:Choice Requires="p14">
      <p:transition spd="slow" p14:dur="2000" advTm="7825"/>
    </mc:Choice>
    <mc:Fallback xmlns="">
      <p:transition spd="slow" advTm="78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3425</TotalTime>
  <Words>1275</Words>
  <Application>Microsoft Office PowerPoint</Application>
  <PresentationFormat>Grand écran</PresentationFormat>
  <Paragraphs>158</Paragraphs>
  <Slides>20</Slides>
  <Notes>0</Notes>
  <HiddenSlides>0</HiddenSlides>
  <MMClips>19</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20</vt:i4>
      </vt:variant>
    </vt:vector>
  </HeadingPairs>
  <TitlesOfParts>
    <vt:vector size="26" baseType="lpstr">
      <vt:lpstr>Arial</vt:lpstr>
      <vt:lpstr>Arial Narrow</vt:lpstr>
      <vt:lpstr>Calibri</vt:lpstr>
      <vt:lpstr>Calibri Light</vt:lpstr>
      <vt:lpstr>Wingdings</vt:lpstr>
      <vt:lpstr>Thème Office</vt:lpstr>
      <vt:lpstr>Présentation PowerPoint</vt:lpstr>
      <vt:lpstr>Présentation PowerPoint</vt:lpstr>
      <vt:lpstr>RÈGLEMENTS VISÉS PAR LA CONSULTATION PUBLIQUE</vt:lpstr>
      <vt:lpstr>PLAN D’URBANISME - contenu</vt:lpstr>
      <vt:lpstr>RÈGLEMENT DE ZONAGE - contenu</vt:lpstr>
      <vt:lpstr>conteneurs maritimes  </vt:lpstr>
      <vt:lpstr>Roulottes</vt:lpstr>
      <vt:lpstr>CHENIL</vt:lpstr>
      <vt:lpstr>Usages complémentaires à l’habitation </vt:lpstr>
      <vt:lpstr>Usages complémentaires à ceux autres que l’habitation</vt:lpstr>
      <vt:lpstr>garages, remises et serres isolés du bâtiment principal</vt:lpstr>
      <vt:lpstr>abris forestiers</vt:lpstr>
      <vt:lpstr>Normes obligatoires pour conformité au schéma</vt:lpstr>
      <vt:lpstr>RÈGLEMENT DE LOTISSEMENT - contenu</vt:lpstr>
      <vt:lpstr>dimensions minimales des lots </vt:lpstr>
      <vt:lpstr>RÈGLEMENT DE CONSTRUCTION - contenu</vt:lpstr>
      <vt:lpstr>RECONSTRUCTION OU RÉFECTION D’UN BÂTIMENT DÉROGATOIRE DÉTRUIT OU DEVENU DANGEREUX</vt:lpstr>
      <vt:lpstr>RÈGLEMENT SUR LES PERMIS - contenu</vt:lpstr>
      <vt:lpstr>PROCHAINES ÉTAPES</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Lyne</dc:creator>
  <cp:lastModifiedBy>Yves Painchaud</cp:lastModifiedBy>
  <cp:revision>556</cp:revision>
  <cp:lastPrinted>2019-05-19T17:35:35Z</cp:lastPrinted>
  <dcterms:created xsi:type="dcterms:W3CDTF">2019-05-19T16:07:22Z</dcterms:created>
  <dcterms:modified xsi:type="dcterms:W3CDTF">2021-02-21T19:08:27Z</dcterms:modified>
</cp:coreProperties>
</file>